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5"/>
  </p:handoutMasterIdLst>
  <p:sldIdLst>
    <p:sldId id="256" r:id="rId2"/>
    <p:sldId id="273" r:id="rId3"/>
    <p:sldId id="290" r:id="rId4"/>
    <p:sldId id="264" r:id="rId5"/>
    <p:sldId id="262" r:id="rId6"/>
    <p:sldId id="263" r:id="rId7"/>
    <p:sldId id="266" r:id="rId8"/>
    <p:sldId id="267" r:id="rId9"/>
    <p:sldId id="268" r:id="rId10"/>
    <p:sldId id="257" r:id="rId11"/>
    <p:sldId id="258" r:id="rId12"/>
    <p:sldId id="261" r:id="rId13"/>
    <p:sldId id="259" r:id="rId14"/>
    <p:sldId id="265" r:id="rId15"/>
    <p:sldId id="269" r:id="rId16"/>
    <p:sldId id="270" r:id="rId17"/>
    <p:sldId id="271" r:id="rId18"/>
    <p:sldId id="274" r:id="rId19"/>
    <p:sldId id="276" r:id="rId20"/>
    <p:sldId id="275" r:id="rId21"/>
    <p:sldId id="291" r:id="rId22"/>
    <p:sldId id="277" r:id="rId23"/>
    <p:sldId id="278" r:id="rId24"/>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9FB"/>
    <a:srgbClr val="F1EDC5"/>
    <a:srgbClr val="EAE4AC"/>
    <a:srgbClr val="F5EFA1"/>
    <a:srgbClr val="F7F6C0"/>
    <a:srgbClr val="FCFAE0"/>
    <a:srgbClr val="E5D71B"/>
    <a:srgbClr val="C0B416"/>
    <a:srgbClr val="1A4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189637A-08A1-43A6-A037-45699489E257}" type="datetimeFigureOut">
              <a:rPr lang="fr-CA" smtClean="0"/>
              <a:t>2017-02-20</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972F61-CA70-4959-8FAF-6B9A86F014F5}" type="slidenum">
              <a:rPr lang="fr-CA" smtClean="0"/>
              <a:t>‹N°›</a:t>
            </a:fld>
            <a:endParaRPr lang="fr-CA"/>
          </a:p>
        </p:txBody>
      </p:sp>
    </p:spTree>
    <p:extLst>
      <p:ext uri="{BB962C8B-B14F-4D97-AF65-F5344CB8AC3E}">
        <p14:creationId xmlns:p14="http://schemas.microsoft.com/office/powerpoint/2010/main" val="18476722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r-FR" smtClean="0"/>
              <a:t>Modifiez le style du titre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C1A7241E-A112-45FF-ACD4-6B2BEC17C589}" type="datetimeFigureOut">
              <a:rPr lang="fr-CA" smtClean="0"/>
              <a:t>2017-02-20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1A7241E-A112-45FF-ACD4-6B2BEC17C589}" type="datetimeFigureOut">
              <a:rPr lang="fr-CA" smtClean="0"/>
              <a:t>2017-02-20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1A7241E-A112-45FF-ACD4-6B2BEC17C589}" type="datetimeFigureOut">
              <a:rPr lang="fr-CA" smtClean="0"/>
              <a:t>2017-02-20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1A7241E-A112-45FF-ACD4-6B2BEC17C589}" type="datetimeFigureOut">
              <a:rPr lang="fr-CA" smtClean="0"/>
              <a:t>2017-02-20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1A7241E-A112-45FF-ACD4-6B2BEC17C589}" type="datetimeFigureOut">
              <a:rPr lang="fr-CA" smtClean="0"/>
              <a:t>2017-02-20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r-FR" smtClean="0"/>
              <a:t>Modifiez le style du titre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1A7241E-A112-45FF-ACD4-6B2BEC17C589}" type="datetimeFigureOut">
              <a:rPr lang="fr-CA" smtClean="0"/>
              <a:t>2017-02-20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C1A7241E-A112-45FF-ACD4-6B2BEC17C589}" type="datetimeFigureOut">
              <a:rPr lang="fr-CA" smtClean="0"/>
              <a:t>2017-02-20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1A7241E-A112-45FF-ACD4-6B2BEC17C589}" type="datetimeFigureOut">
              <a:rPr lang="fr-CA" smtClean="0"/>
              <a:t>2017-02-20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7241E-A112-45FF-ACD4-6B2BEC17C589}" type="datetimeFigureOut">
              <a:rPr lang="fr-CA" smtClean="0"/>
              <a:t>2017-02-20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A7241E-A112-45FF-ACD4-6B2BEC17C589}" type="datetimeFigureOut">
              <a:rPr lang="fr-CA" smtClean="0"/>
              <a:t>2017-02-20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A20128C-BC6E-4A44-9D94-03F75DFC319A}"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A7241E-A112-45FF-ACD4-6B2BEC17C589}" type="datetimeFigureOut">
              <a:rPr lang="fr-CA" smtClean="0"/>
              <a:t>2017-02-20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A20128C-BC6E-4A44-9D94-03F75DFC319A}" type="slidenum">
              <a:rPr lang="fr-CA" smtClean="0"/>
              <a:t>‹N°›</a:t>
            </a:fld>
            <a:endParaRPr lang="fr-CA"/>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fr-FR" smtClean="0"/>
              <a:t>Cliquez sur l'icône pour ajouter une image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C1A7241E-A112-45FF-ACD4-6B2BEC17C589}" type="datetimeFigureOut">
              <a:rPr lang="fr-CA" smtClean="0"/>
              <a:t>2017-02-20</a:t>
            </a:fld>
            <a:endParaRPr lang="fr-C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fr-C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A20128C-BC6E-4A44-9D94-03F75DFC319A}"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Pontifex_fr/status/796332765625151488" TargetMode="External"/><Relationship Id="rId2" Type="http://schemas.openxmlformats.org/officeDocument/2006/relationships/hyperlink" Target="https://twitter.com/Pontifex_fr" TargetMode="External"/><Relationship Id="rId1" Type="http://schemas.openxmlformats.org/officeDocument/2006/relationships/slideLayout" Target="../slideLayouts/slideLayout2.xml"/><Relationship Id="rId5" Type="http://schemas.openxmlformats.org/officeDocument/2006/relationships/hyperlink" Target="https://twitter.com/Pontifex_fr/status/592968509371461632" TargetMode="External"/><Relationship Id="rId4" Type="http://schemas.openxmlformats.org/officeDocument/2006/relationships/hyperlink" Target="https://twitter.com/Pontifex_fr/status/81049987343498035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28600" y="0"/>
            <a:ext cx="8610600" cy="1268240"/>
          </a:xfrm>
        </p:spPr>
        <p:txBody>
          <a:bodyPr>
            <a:noAutofit/>
          </a:bodyPr>
          <a:lstStyle/>
          <a:p>
            <a:pPr algn="ctr"/>
            <a:r>
              <a:rPr lang="fr-CA" sz="5400" dirty="0" smtClean="0">
                <a:solidFill>
                  <a:schemeClr val="accent5">
                    <a:lumMod val="50000"/>
                  </a:schemeClr>
                </a:solidFill>
                <a:latin typeface="Aharoni" panose="02010803020104030203" pitchFamily="2" charset="-79"/>
                <a:ea typeface="+mj-ea"/>
                <a:cs typeface="Aharoni" panose="02010803020104030203" pitchFamily="2" charset="-79"/>
              </a:rPr>
              <a:t>Les d</a:t>
            </a:r>
            <a:r>
              <a:rPr lang="fr-CA" sz="5400" b="1" dirty="0" smtClean="0">
                <a:solidFill>
                  <a:schemeClr val="accent5">
                    <a:lumMod val="50000"/>
                  </a:schemeClr>
                </a:solidFill>
                <a:latin typeface="Aharoni" panose="02010803020104030203" pitchFamily="2" charset="-79"/>
                <a:ea typeface="+mj-ea"/>
                <a:cs typeface="Aharoni" panose="02010803020104030203" pitchFamily="2" charset="-79"/>
              </a:rPr>
              <a:t>é</a:t>
            </a:r>
            <a:r>
              <a:rPr lang="fr-CA" sz="5400" dirty="0" smtClean="0">
                <a:solidFill>
                  <a:schemeClr val="accent5">
                    <a:lumMod val="50000"/>
                  </a:schemeClr>
                </a:solidFill>
                <a:latin typeface="Aharoni" panose="02010803020104030203" pitchFamily="2" charset="-79"/>
                <a:ea typeface="+mj-ea"/>
                <a:cs typeface="Aharoni" panose="02010803020104030203" pitchFamily="2" charset="-79"/>
              </a:rPr>
              <a:t>fis de l’accueil </a:t>
            </a:r>
            <a:br>
              <a:rPr lang="fr-CA" sz="5400" dirty="0" smtClean="0">
                <a:solidFill>
                  <a:schemeClr val="accent5">
                    <a:lumMod val="50000"/>
                  </a:schemeClr>
                </a:solidFill>
                <a:latin typeface="Aharoni" panose="02010803020104030203" pitchFamily="2" charset="-79"/>
                <a:ea typeface="+mj-ea"/>
                <a:cs typeface="Aharoni" panose="02010803020104030203" pitchFamily="2" charset="-79"/>
              </a:rPr>
            </a:br>
            <a:r>
              <a:rPr lang="fr-CA" sz="5400" dirty="0" smtClean="0">
                <a:solidFill>
                  <a:schemeClr val="accent5">
                    <a:lumMod val="50000"/>
                  </a:schemeClr>
                </a:solidFill>
                <a:latin typeface="Aharoni" panose="02010803020104030203" pitchFamily="2" charset="-79"/>
                <a:ea typeface="+mj-ea"/>
                <a:cs typeface="Aharoni" panose="02010803020104030203" pitchFamily="2" charset="-79"/>
              </a:rPr>
              <a:t>dans la culture actuelle</a:t>
            </a:r>
            <a:endParaRPr lang="fr-CA" sz="5400" dirty="0">
              <a:solidFill>
                <a:schemeClr val="accent5">
                  <a:lumMod val="50000"/>
                </a:schemeClr>
              </a:solidFill>
              <a:latin typeface="Aharoni" panose="02010803020104030203" pitchFamily="2" charset="-79"/>
              <a:ea typeface="+mj-ea"/>
              <a:cs typeface="Aharoni" panose="02010803020104030203" pitchFamily="2" charset="-79"/>
            </a:endParaRPr>
          </a:p>
        </p:txBody>
      </p:sp>
      <p:pic>
        <p:nvPicPr>
          <p:cNvPr id="8" name="Image 7" descr="Bienvenue nuage de mots dans différentes langues Banque d'images - 1216354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5400000">
            <a:off x="1866900" y="2306748"/>
            <a:ext cx="4953000" cy="4114800"/>
          </a:xfrm>
          <a:prstGeom prst="rect">
            <a:avLst/>
          </a:prstGeom>
          <a:noFill/>
          <a:ln>
            <a:noFill/>
          </a:ln>
        </p:spPr>
      </p:pic>
    </p:spTree>
    <p:extLst>
      <p:ext uri="{BB962C8B-B14F-4D97-AF65-F5344CB8AC3E}">
        <p14:creationId xmlns:p14="http://schemas.microsoft.com/office/powerpoint/2010/main" val="3187233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1143000"/>
          </a:xfrm>
          <a:solidFill>
            <a:srgbClr val="F1EDC5"/>
          </a:solidFill>
        </p:spPr>
        <p:txBody>
          <a:bodyPr/>
          <a:lstStyle/>
          <a:p>
            <a:r>
              <a:rPr lang="fr-CA" dirty="0" smtClean="0">
                <a:solidFill>
                  <a:srgbClr val="C0B416"/>
                </a:solidFill>
                <a:latin typeface="Aharoni" panose="02010803020104030203" pitchFamily="2" charset="-79"/>
                <a:cs typeface="Aharoni" panose="02010803020104030203" pitchFamily="2" charset="-79"/>
              </a:rPr>
              <a:t>	Fran</a:t>
            </a:r>
            <a:r>
              <a:rPr lang="fr-CA" b="1" dirty="0" smtClean="0">
                <a:solidFill>
                  <a:srgbClr val="C0B416"/>
                </a:solidFill>
                <a:latin typeface="Aharoni" panose="02010803020104030203" pitchFamily="2" charset="-79"/>
                <a:cs typeface="Aharoni" panose="02010803020104030203" pitchFamily="2" charset="-79"/>
              </a:rPr>
              <a:t>ço</a:t>
            </a:r>
            <a:r>
              <a:rPr lang="fr-CA" dirty="0" smtClean="0">
                <a:solidFill>
                  <a:srgbClr val="C0B416"/>
                </a:solidFill>
                <a:latin typeface="Aharoni" panose="02010803020104030203" pitchFamily="2" charset="-79"/>
                <a:cs typeface="Aharoni" panose="02010803020104030203" pitchFamily="2" charset="-79"/>
              </a:rPr>
              <a:t>is Moog</a:t>
            </a:r>
            <a:br>
              <a:rPr lang="fr-CA" dirty="0" smtClean="0">
                <a:solidFill>
                  <a:srgbClr val="C0B416"/>
                </a:solidFill>
                <a:latin typeface="Aharoni" panose="02010803020104030203" pitchFamily="2" charset="-79"/>
                <a:cs typeface="Aharoni" panose="02010803020104030203" pitchFamily="2" charset="-79"/>
              </a:rPr>
            </a:br>
            <a:r>
              <a:rPr lang="fr-CA" dirty="0" smtClean="0">
                <a:solidFill>
                  <a:srgbClr val="C0B416"/>
                </a:solidFill>
                <a:latin typeface="Aharoni" panose="02010803020104030203" pitchFamily="2" charset="-79"/>
                <a:cs typeface="Aharoni" panose="02010803020104030203" pitchFamily="2" charset="-79"/>
              </a:rPr>
              <a:t>	Institut </a:t>
            </a:r>
            <a:r>
              <a:rPr lang="fr-CA" dirty="0">
                <a:solidFill>
                  <a:srgbClr val="C0B416"/>
                </a:solidFill>
                <a:latin typeface="Aharoni" panose="02010803020104030203" pitchFamily="2" charset="-79"/>
                <a:cs typeface="Aharoni" panose="02010803020104030203" pitchFamily="2" charset="-79"/>
              </a:rPr>
              <a:t>catholique de Paris</a:t>
            </a:r>
          </a:p>
        </p:txBody>
      </p:sp>
      <p:pic>
        <p:nvPicPr>
          <p:cNvPr id="2060" name="Picture 1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047939" y="2667000"/>
            <a:ext cx="7239000" cy="2292935"/>
          </a:xfrm>
          <a:prstGeom prst="rect">
            <a:avLst/>
          </a:prstGeom>
          <a:noFill/>
        </p:spPr>
        <p:txBody>
          <a:bodyPr wrap="square" rtlCol="0">
            <a:spAutoFit/>
          </a:bodyPr>
          <a:lstStyle/>
          <a:p>
            <a:pPr algn="ctr"/>
            <a:r>
              <a:rPr lang="fr-CA" sz="4400" b="1" dirty="0" smtClean="0"/>
              <a:t>« Accueillir , c’est chercher</a:t>
            </a:r>
            <a:br>
              <a:rPr lang="fr-CA" sz="4400" b="1" dirty="0" smtClean="0"/>
            </a:br>
            <a:r>
              <a:rPr lang="fr-CA" sz="4400" b="1" dirty="0" smtClean="0"/>
              <a:t>le désir de Dieu »</a:t>
            </a:r>
            <a:r>
              <a:rPr lang="fr-CA" sz="3600" b="1" dirty="0" smtClean="0"/>
              <a:t/>
            </a:r>
            <a:br>
              <a:rPr lang="fr-CA" sz="3600" b="1" dirty="0" smtClean="0"/>
            </a:br>
            <a:endParaRPr lang="fr-CA" sz="1100" b="1" dirty="0" smtClean="0"/>
          </a:p>
        </p:txBody>
      </p:sp>
    </p:spTree>
    <p:extLst>
      <p:ext uri="{BB962C8B-B14F-4D97-AF65-F5344CB8AC3E}">
        <p14:creationId xmlns:p14="http://schemas.microsoft.com/office/powerpoint/2010/main" val="3170872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5459" y="381000"/>
            <a:ext cx="8763000" cy="914400"/>
          </a:xfrm>
        </p:spPr>
        <p:txBody>
          <a:bodyPr/>
          <a:lstStyle/>
          <a:p>
            <a:r>
              <a:rPr lang="fr-CA" dirty="0" smtClean="0">
                <a:solidFill>
                  <a:schemeClr val="accent1">
                    <a:lumMod val="75000"/>
                  </a:schemeClr>
                </a:solidFill>
                <a:latin typeface="Aharoni" panose="02010803020104030203" pitchFamily="2" charset="-79"/>
                <a:cs typeface="Aharoni" panose="02010803020104030203" pitchFamily="2" charset="-79"/>
              </a:rPr>
              <a:t>	Chercher </a:t>
            </a:r>
            <a:r>
              <a:rPr lang="fr-CA" dirty="0">
                <a:solidFill>
                  <a:schemeClr val="accent1">
                    <a:lumMod val="75000"/>
                  </a:schemeClr>
                </a:solidFill>
                <a:latin typeface="Aharoni" panose="02010803020104030203" pitchFamily="2" charset="-79"/>
                <a:cs typeface="Aharoni" panose="02010803020104030203" pitchFamily="2" charset="-79"/>
              </a:rPr>
              <a:t>le d</a:t>
            </a:r>
            <a:r>
              <a:rPr lang="fr-CA" b="1" dirty="0">
                <a:solidFill>
                  <a:schemeClr val="accent1">
                    <a:lumMod val="75000"/>
                  </a:schemeClr>
                </a:solidFill>
                <a:latin typeface="Aharoni" panose="02010803020104030203" pitchFamily="2" charset="-79"/>
                <a:cs typeface="Aharoni" panose="02010803020104030203" pitchFamily="2" charset="-79"/>
              </a:rPr>
              <a:t>é</a:t>
            </a:r>
            <a:r>
              <a:rPr lang="fr-CA" dirty="0">
                <a:solidFill>
                  <a:schemeClr val="accent1">
                    <a:lumMod val="75000"/>
                  </a:schemeClr>
                </a:solidFill>
                <a:latin typeface="Aharoni" panose="02010803020104030203" pitchFamily="2" charset="-79"/>
                <a:cs typeface="Aharoni" panose="02010803020104030203" pitchFamily="2" charset="-79"/>
              </a:rPr>
              <a:t>sir de </a:t>
            </a:r>
            <a:r>
              <a:rPr lang="fr-CA" dirty="0" smtClean="0">
                <a:solidFill>
                  <a:schemeClr val="accent1">
                    <a:lumMod val="75000"/>
                  </a:schemeClr>
                </a:solidFill>
                <a:latin typeface="Aharoni" panose="02010803020104030203" pitchFamily="2" charset="-79"/>
                <a:cs typeface="Aharoni" panose="02010803020104030203" pitchFamily="2" charset="-79"/>
              </a:rPr>
              <a:t>Dieu</a:t>
            </a:r>
            <a:r>
              <a:rPr lang="fr-CA" i="1" dirty="0" smtClean="0">
                <a:solidFill>
                  <a:schemeClr val="accent1">
                    <a:lumMod val="75000"/>
                  </a:schemeClr>
                </a:solidFill>
                <a:latin typeface="Aharoni" panose="02010803020104030203" pitchFamily="2" charset="-79"/>
                <a:cs typeface="Aharoni" panose="02010803020104030203" pitchFamily="2" charset="-79"/>
              </a:rPr>
              <a:t/>
            </a:r>
            <a:br>
              <a:rPr lang="fr-CA" i="1" dirty="0" smtClean="0">
                <a:solidFill>
                  <a:schemeClr val="accent1">
                    <a:lumMod val="75000"/>
                  </a:schemeClr>
                </a:solidFill>
                <a:latin typeface="Aharoni" panose="02010803020104030203" pitchFamily="2" charset="-79"/>
                <a:cs typeface="Aharoni" panose="02010803020104030203" pitchFamily="2" charset="-79"/>
              </a:rPr>
            </a:br>
            <a:r>
              <a:rPr lang="fr-CA" i="1" dirty="0" smtClean="0">
                <a:solidFill>
                  <a:schemeClr val="accent1">
                    <a:lumMod val="75000"/>
                  </a:schemeClr>
                </a:solidFill>
                <a:latin typeface="Aharoni" panose="02010803020104030203" pitchFamily="2" charset="-79"/>
                <a:cs typeface="Aharoni" panose="02010803020104030203" pitchFamily="2" charset="-79"/>
              </a:rPr>
              <a:t>		</a:t>
            </a:r>
            <a:r>
              <a:rPr lang="fr-CA" sz="2800" dirty="0" smtClean="0">
                <a:solidFill>
                  <a:schemeClr val="accent1">
                    <a:lumMod val="75000"/>
                  </a:schemeClr>
                </a:solidFill>
                <a:latin typeface="Aharoni" panose="02010803020104030203" pitchFamily="2" charset="-79"/>
                <a:cs typeface="Aharoni" panose="02010803020104030203" pitchFamily="2" charset="-79"/>
              </a:rPr>
              <a:t>Fran</a:t>
            </a:r>
            <a:r>
              <a:rPr lang="fr-CA" sz="2800" b="1" dirty="0" smtClean="0">
                <a:solidFill>
                  <a:schemeClr val="accent1">
                    <a:lumMod val="75000"/>
                  </a:schemeClr>
                </a:solidFill>
                <a:latin typeface="Aharoni" panose="02010803020104030203" pitchFamily="2" charset="-79"/>
                <a:cs typeface="Aharoni" panose="02010803020104030203" pitchFamily="2" charset="-79"/>
              </a:rPr>
              <a:t>ç</a:t>
            </a:r>
            <a:r>
              <a:rPr lang="fr-CA" sz="2800" dirty="0" smtClean="0">
                <a:solidFill>
                  <a:schemeClr val="accent1">
                    <a:lumMod val="75000"/>
                  </a:schemeClr>
                </a:solidFill>
                <a:latin typeface="Aharoni" panose="02010803020104030203" pitchFamily="2" charset="-79"/>
                <a:cs typeface="Aharoni" panose="02010803020104030203" pitchFamily="2" charset="-79"/>
              </a:rPr>
              <a:t>ois </a:t>
            </a:r>
            <a:r>
              <a:rPr lang="fr-CA" sz="2800" dirty="0">
                <a:solidFill>
                  <a:schemeClr val="accent1">
                    <a:lumMod val="75000"/>
                  </a:schemeClr>
                </a:solidFill>
                <a:latin typeface="Aharoni" panose="02010803020104030203" pitchFamily="2" charset="-79"/>
                <a:cs typeface="Aharoni" panose="02010803020104030203" pitchFamily="2" charset="-79"/>
              </a:rPr>
              <a:t>Moog</a:t>
            </a:r>
            <a:r>
              <a:rPr lang="fr-CA" dirty="0">
                <a:solidFill>
                  <a:schemeClr val="accent1">
                    <a:lumMod val="75000"/>
                  </a:schemeClr>
                </a:solidFill>
                <a:latin typeface="Aharoni" panose="02010803020104030203" pitchFamily="2" charset="-79"/>
                <a:cs typeface="Aharoni" panose="02010803020104030203" pitchFamily="2" charset="-79"/>
              </a:rPr>
              <a:t/>
            </a:r>
            <a:br>
              <a:rPr lang="fr-CA" dirty="0">
                <a:solidFill>
                  <a:schemeClr val="accent1">
                    <a:lumMod val="75000"/>
                  </a:schemeClr>
                </a:solidFill>
                <a:latin typeface="Aharoni" panose="02010803020104030203" pitchFamily="2" charset="-79"/>
                <a:cs typeface="Aharoni" panose="02010803020104030203" pitchFamily="2" charset="-79"/>
              </a:rPr>
            </a:br>
            <a:endParaRPr lang="fr-CA" i="1" dirty="0">
              <a:solidFill>
                <a:schemeClr val="accent1">
                  <a:lumMod val="75000"/>
                </a:schemeClr>
              </a:solidFill>
              <a:latin typeface="Aharoni" panose="02010803020104030203" pitchFamily="2" charset="-79"/>
              <a:cs typeface="Aharoni" panose="02010803020104030203" pitchFamily="2" charset="-79"/>
            </a:endParaRPr>
          </a:p>
        </p:txBody>
      </p:sp>
      <p:pic>
        <p:nvPicPr>
          <p:cNvPr id="2060" name="Picture 1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5" y="1295400"/>
            <a:ext cx="9220200" cy="55626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955895" y="2743200"/>
            <a:ext cx="7239000" cy="2308324"/>
          </a:xfrm>
          <a:prstGeom prst="rect">
            <a:avLst/>
          </a:prstGeom>
          <a:noFill/>
        </p:spPr>
        <p:txBody>
          <a:bodyPr wrap="square" rtlCol="0">
            <a:spAutoFit/>
          </a:bodyPr>
          <a:lstStyle/>
          <a:p>
            <a:pPr algn="ctr"/>
            <a:r>
              <a:rPr lang="fr-CA" sz="3600" dirty="0" smtClean="0"/>
              <a:t>Tout l’enjeu de l’accueil réside dans la capacité à habiter cet accueil plutôt qu’à chercher dès le départ à le réduire</a:t>
            </a:r>
          </a:p>
        </p:txBody>
      </p:sp>
    </p:spTree>
    <p:extLst>
      <p:ext uri="{BB962C8B-B14F-4D97-AF65-F5344CB8AC3E}">
        <p14:creationId xmlns:p14="http://schemas.microsoft.com/office/powerpoint/2010/main" val="2563800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33400" y="366665"/>
            <a:ext cx="8382000" cy="1066800"/>
          </a:xfrm>
        </p:spPr>
        <p:txBody>
          <a:bodyPr/>
          <a:lstStyle/>
          <a:p>
            <a:r>
              <a:rPr lang="fr-CA" dirty="0">
                <a:solidFill>
                  <a:schemeClr val="accent1">
                    <a:lumMod val="75000"/>
                  </a:schemeClr>
                </a:solidFill>
                <a:latin typeface="Aharoni" panose="02010803020104030203" pitchFamily="2" charset="-79"/>
                <a:cs typeface="Aharoni" panose="02010803020104030203" pitchFamily="2" charset="-79"/>
              </a:rPr>
              <a:t>Chercher le d</a:t>
            </a:r>
            <a:r>
              <a:rPr lang="fr-CA" b="1" dirty="0">
                <a:solidFill>
                  <a:schemeClr val="accent1">
                    <a:lumMod val="75000"/>
                  </a:schemeClr>
                </a:solidFill>
                <a:latin typeface="Aharoni" panose="02010803020104030203" pitchFamily="2" charset="-79"/>
                <a:cs typeface="Aharoni" panose="02010803020104030203" pitchFamily="2" charset="-79"/>
              </a:rPr>
              <a:t>é</a:t>
            </a:r>
            <a:r>
              <a:rPr lang="fr-CA" dirty="0">
                <a:solidFill>
                  <a:schemeClr val="accent1">
                    <a:lumMod val="75000"/>
                  </a:schemeClr>
                </a:solidFill>
                <a:latin typeface="Aharoni" panose="02010803020104030203" pitchFamily="2" charset="-79"/>
                <a:cs typeface="Aharoni" panose="02010803020104030203" pitchFamily="2" charset="-79"/>
              </a:rPr>
              <a:t>sir de Dieu</a:t>
            </a:r>
            <a:r>
              <a:rPr lang="fr-CA" i="1" dirty="0">
                <a:solidFill>
                  <a:schemeClr val="accent1">
                    <a:lumMod val="75000"/>
                  </a:schemeClr>
                </a:solidFill>
                <a:latin typeface="Aharoni" panose="02010803020104030203" pitchFamily="2" charset="-79"/>
                <a:cs typeface="Aharoni" panose="02010803020104030203" pitchFamily="2" charset="-79"/>
              </a:rPr>
              <a:t/>
            </a:r>
            <a:br>
              <a:rPr lang="fr-CA" i="1" dirty="0">
                <a:solidFill>
                  <a:schemeClr val="accent1">
                    <a:lumMod val="75000"/>
                  </a:schemeClr>
                </a:solidFill>
                <a:latin typeface="Aharoni" panose="02010803020104030203" pitchFamily="2" charset="-79"/>
                <a:cs typeface="Aharoni" panose="02010803020104030203" pitchFamily="2" charset="-79"/>
              </a:rPr>
            </a:br>
            <a:r>
              <a:rPr lang="fr-CA" i="1" dirty="0">
                <a:solidFill>
                  <a:schemeClr val="accent1">
                    <a:lumMod val="75000"/>
                  </a:schemeClr>
                </a:solidFill>
                <a:latin typeface="Aharoni" panose="02010803020104030203" pitchFamily="2" charset="-79"/>
                <a:cs typeface="Aharoni" panose="02010803020104030203" pitchFamily="2" charset="-79"/>
              </a:rPr>
              <a:t>		</a:t>
            </a:r>
            <a:r>
              <a:rPr lang="fr-CA" sz="2800" dirty="0">
                <a:solidFill>
                  <a:schemeClr val="accent1">
                    <a:lumMod val="75000"/>
                  </a:schemeClr>
                </a:solidFill>
                <a:latin typeface="Aharoni" panose="02010803020104030203" pitchFamily="2" charset="-79"/>
                <a:cs typeface="Aharoni" panose="02010803020104030203" pitchFamily="2" charset="-79"/>
              </a:rPr>
              <a:t>Fran</a:t>
            </a:r>
            <a:r>
              <a:rPr lang="fr-CA" sz="2800" b="1" dirty="0">
                <a:solidFill>
                  <a:schemeClr val="accent1">
                    <a:lumMod val="75000"/>
                  </a:schemeClr>
                </a:solidFill>
                <a:latin typeface="Aharoni" panose="02010803020104030203" pitchFamily="2" charset="-79"/>
                <a:cs typeface="Aharoni" panose="02010803020104030203" pitchFamily="2" charset="-79"/>
              </a:rPr>
              <a:t>ç</a:t>
            </a:r>
            <a:r>
              <a:rPr lang="fr-CA" sz="2800" dirty="0">
                <a:solidFill>
                  <a:schemeClr val="accent1">
                    <a:lumMod val="75000"/>
                  </a:schemeClr>
                </a:solidFill>
                <a:latin typeface="Aharoni" panose="02010803020104030203" pitchFamily="2" charset="-79"/>
                <a:cs typeface="Aharoni" panose="02010803020104030203" pitchFamily="2" charset="-79"/>
              </a:rPr>
              <a:t>ois Moog</a:t>
            </a:r>
            <a:r>
              <a:rPr lang="fr-CA" dirty="0">
                <a:solidFill>
                  <a:schemeClr val="accent1">
                    <a:lumMod val="75000"/>
                  </a:schemeClr>
                </a:solidFill>
                <a:latin typeface="Aharoni" panose="02010803020104030203" pitchFamily="2" charset="-79"/>
                <a:cs typeface="Aharoni" panose="02010803020104030203" pitchFamily="2" charset="-79"/>
              </a:rPr>
              <a:t/>
            </a:r>
            <a:br>
              <a:rPr lang="fr-CA" dirty="0">
                <a:solidFill>
                  <a:schemeClr val="accent1">
                    <a:lumMod val="75000"/>
                  </a:schemeClr>
                </a:solidFill>
                <a:latin typeface="Aharoni" panose="02010803020104030203" pitchFamily="2" charset="-79"/>
                <a:cs typeface="Aharoni" panose="02010803020104030203" pitchFamily="2" charset="-79"/>
              </a:rPr>
            </a:br>
            <a:r>
              <a:rPr lang="fr-CA" dirty="0" smtClean="0">
                <a:solidFill>
                  <a:schemeClr val="accent1">
                    <a:lumMod val="75000"/>
                  </a:schemeClr>
                </a:solidFill>
                <a:latin typeface="Aharoni" panose="02010803020104030203" pitchFamily="2" charset="-79"/>
                <a:cs typeface="Aharoni" panose="02010803020104030203" pitchFamily="2" charset="-79"/>
              </a:rPr>
              <a:t>		</a:t>
            </a:r>
            <a:endParaRPr lang="fr-CA" dirty="0">
              <a:solidFill>
                <a:schemeClr val="accent1">
                  <a:lumMod val="75000"/>
                </a:schemeClr>
              </a:solidFill>
            </a:endParaRPr>
          </a:p>
        </p:txBody>
      </p:sp>
      <p:pic>
        <p:nvPicPr>
          <p:cNvPr id="2060" name="Picture 1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5" y="1447800"/>
            <a:ext cx="9220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914400" y="2667000"/>
            <a:ext cx="7239000" cy="2308324"/>
          </a:xfrm>
          <a:prstGeom prst="rect">
            <a:avLst/>
          </a:prstGeom>
          <a:noFill/>
        </p:spPr>
        <p:txBody>
          <a:bodyPr wrap="square" rtlCol="0">
            <a:spAutoFit/>
          </a:bodyPr>
          <a:lstStyle/>
          <a:p>
            <a:pPr algn="ctr"/>
            <a:r>
              <a:rPr lang="fr-CA" sz="3600" dirty="0" smtClean="0"/>
              <a:t>Accueillir, c’est résister à la tentation de l’extrinsécisme, c’est-à-dire de séparer l’Église du monde…</a:t>
            </a:r>
          </a:p>
        </p:txBody>
      </p:sp>
    </p:spTree>
    <p:extLst>
      <p:ext uri="{BB962C8B-B14F-4D97-AF65-F5344CB8AC3E}">
        <p14:creationId xmlns:p14="http://schemas.microsoft.com/office/powerpoint/2010/main" val="234806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57681" y="76199"/>
            <a:ext cx="8986319" cy="1730499"/>
          </a:xfrm>
        </p:spPr>
        <p:txBody>
          <a:bodyPr/>
          <a:lstStyle/>
          <a:p>
            <a:r>
              <a:rPr lang="fr-CA" sz="3000" dirty="0" smtClean="0">
                <a:solidFill>
                  <a:schemeClr val="accent1">
                    <a:lumMod val="75000"/>
                  </a:schemeClr>
                </a:solidFill>
                <a:latin typeface="Aharoni" panose="02010803020104030203" pitchFamily="2" charset="-79"/>
                <a:cs typeface="Aharoni" panose="02010803020104030203" pitchFamily="2" charset="-79"/>
              </a:rPr>
              <a:t>Centre </a:t>
            </a:r>
            <a:r>
              <a:rPr lang="fr-CA" sz="3000" dirty="0">
                <a:solidFill>
                  <a:schemeClr val="accent1">
                    <a:lumMod val="75000"/>
                  </a:schemeClr>
                </a:solidFill>
                <a:latin typeface="Aharoni" panose="02010803020104030203" pitchFamily="2" charset="-79"/>
                <a:cs typeface="Aharoni" panose="02010803020104030203" pitchFamily="2" charset="-79"/>
              </a:rPr>
              <a:t>Interdisciplinaire de R</a:t>
            </a:r>
            <a:r>
              <a:rPr lang="fr-CA" sz="3000" b="1" dirty="0">
                <a:solidFill>
                  <a:schemeClr val="accent1">
                    <a:lumMod val="75000"/>
                  </a:schemeClr>
                </a:solidFill>
                <a:latin typeface="Aharoni" panose="02010803020104030203" pitchFamily="2" charset="-79"/>
                <a:cs typeface="Aharoni" panose="02010803020104030203" pitchFamily="2" charset="-79"/>
              </a:rPr>
              <a:t>é</a:t>
            </a:r>
            <a:r>
              <a:rPr lang="fr-CA" sz="3000" dirty="0">
                <a:solidFill>
                  <a:schemeClr val="accent1">
                    <a:lumMod val="75000"/>
                  </a:schemeClr>
                </a:solidFill>
                <a:latin typeface="Aharoni" panose="02010803020104030203" pitchFamily="2" charset="-79"/>
                <a:cs typeface="Aharoni" panose="02010803020104030203" pitchFamily="2" charset="-79"/>
              </a:rPr>
              <a:t>flexion chr</a:t>
            </a:r>
            <a:r>
              <a:rPr lang="fr-CA" sz="3000" b="1" dirty="0">
                <a:solidFill>
                  <a:schemeClr val="accent1">
                    <a:lumMod val="75000"/>
                  </a:schemeClr>
                </a:solidFill>
                <a:latin typeface="Aharoni" panose="02010803020104030203" pitchFamily="2" charset="-79"/>
                <a:cs typeface="Aharoni" panose="02010803020104030203" pitchFamily="2" charset="-79"/>
              </a:rPr>
              <a:t>é</a:t>
            </a:r>
            <a:r>
              <a:rPr lang="fr-CA" sz="3000" dirty="0">
                <a:solidFill>
                  <a:schemeClr val="accent1">
                    <a:lumMod val="75000"/>
                  </a:schemeClr>
                </a:solidFill>
                <a:latin typeface="Aharoni" panose="02010803020104030203" pitchFamily="2" charset="-79"/>
                <a:cs typeface="Aharoni" panose="02010803020104030203" pitchFamily="2" charset="-79"/>
              </a:rPr>
              <a:t>tienne</a:t>
            </a:r>
            <a:r>
              <a:rPr lang="fr-CA" dirty="0">
                <a:solidFill>
                  <a:schemeClr val="accent1">
                    <a:lumMod val="75000"/>
                  </a:schemeClr>
                </a:solidFill>
                <a:latin typeface="Aharoni" panose="02010803020104030203" pitchFamily="2" charset="-79"/>
                <a:cs typeface="Aharoni" panose="02010803020104030203" pitchFamily="2" charset="-79"/>
              </a:rPr>
              <a:t/>
            </a:r>
            <a:br>
              <a:rPr lang="fr-CA" dirty="0">
                <a:solidFill>
                  <a:schemeClr val="accent1">
                    <a:lumMod val="75000"/>
                  </a:schemeClr>
                </a:solidFill>
                <a:latin typeface="Aharoni" panose="02010803020104030203" pitchFamily="2" charset="-79"/>
                <a:cs typeface="Aharoni" panose="02010803020104030203" pitchFamily="2" charset="-79"/>
              </a:rPr>
            </a:br>
            <a:r>
              <a:rPr lang="fr-CA" sz="3000" dirty="0">
                <a:solidFill>
                  <a:schemeClr val="accent1">
                    <a:lumMod val="75000"/>
                  </a:schemeClr>
                </a:solidFill>
                <a:latin typeface="Aharoni" panose="02010803020104030203" pitchFamily="2" charset="-79"/>
                <a:cs typeface="Aharoni" panose="02010803020104030203" pitchFamily="2" charset="-79"/>
              </a:rPr>
              <a:t>Universit</a:t>
            </a:r>
            <a:r>
              <a:rPr lang="fr-CA" sz="3000" b="1" dirty="0">
                <a:solidFill>
                  <a:schemeClr val="accent1">
                    <a:lumMod val="75000"/>
                  </a:schemeClr>
                </a:solidFill>
                <a:latin typeface="Aharoni" panose="02010803020104030203" pitchFamily="2" charset="-79"/>
                <a:cs typeface="Aharoni" panose="02010803020104030203" pitchFamily="2" charset="-79"/>
              </a:rPr>
              <a:t>é</a:t>
            </a:r>
            <a:r>
              <a:rPr lang="fr-CA" sz="3000" dirty="0">
                <a:solidFill>
                  <a:schemeClr val="accent1">
                    <a:lumMod val="75000"/>
                  </a:schemeClr>
                </a:solidFill>
                <a:latin typeface="Aharoni" panose="02010803020104030203" pitchFamily="2" charset="-79"/>
                <a:cs typeface="Aharoni" panose="02010803020104030203" pitchFamily="2" charset="-79"/>
              </a:rPr>
              <a:t> catholique de Lille, </a:t>
            </a:r>
            <a:r>
              <a:rPr lang="fr-CA" sz="3000" dirty="0" smtClean="0">
                <a:solidFill>
                  <a:schemeClr val="accent1">
                    <a:lumMod val="75000"/>
                  </a:schemeClr>
                </a:solidFill>
                <a:latin typeface="Aharoni" panose="02010803020104030203" pitchFamily="2" charset="-79"/>
                <a:cs typeface="Aharoni" panose="02010803020104030203" pitchFamily="2" charset="-79"/>
              </a:rPr>
              <a:t>France</a:t>
            </a:r>
            <a:br>
              <a:rPr lang="fr-CA" sz="3000" dirty="0" smtClean="0">
                <a:solidFill>
                  <a:schemeClr val="accent1">
                    <a:lumMod val="75000"/>
                  </a:schemeClr>
                </a:solidFill>
                <a:latin typeface="Aharoni" panose="02010803020104030203" pitchFamily="2" charset="-79"/>
                <a:cs typeface="Aharoni" panose="02010803020104030203" pitchFamily="2" charset="-79"/>
              </a:rPr>
            </a:br>
            <a:r>
              <a:rPr lang="fr-CA" dirty="0">
                <a:solidFill>
                  <a:schemeClr val="accent1">
                    <a:lumMod val="75000"/>
                  </a:schemeClr>
                </a:solidFill>
                <a:latin typeface="Aharoni" panose="02010803020104030203" pitchFamily="2" charset="-79"/>
                <a:cs typeface="Aharoni" panose="02010803020104030203" pitchFamily="2" charset="-79"/>
              </a:rPr>
              <a:t/>
            </a:r>
            <a:br>
              <a:rPr lang="fr-CA" dirty="0">
                <a:solidFill>
                  <a:schemeClr val="accent1">
                    <a:lumMod val="75000"/>
                  </a:schemeClr>
                </a:solidFill>
                <a:latin typeface="Aharoni" panose="02010803020104030203" pitchFamily="2" charset="-79"/>
                <a:cs typeface="Aharoni" panose="02010803020104030203" pitchFamily="2" charset="-79"/>
              </a:rPr>
            </a:br>
            <a:r>
              <a:rPr lang="fr-CA" dirty="0" smtClean="0">
                <a:solidFill>
                  <a:schemeClr val="accent1">
                    <a:lumMod val="75000"/>
                  </a:schemeClr>
                </a:solidFill>
                <a:latin typeface="Aharoni" panose="02010803020104030203" pitchFamily="2" charset="-79"/>
                <a:cs typeface="Aharoni" panose="02010803020104030203" pitchFamily="2" charset="-79"/>
              </a:rPr>
              <a:t> </a:t>
            </a:r>
            <a:r>
              <a:rPr lang="fr-CA" sz="2800" b="1" i="1" dirty="0" smtClean="0">
                <a:effectLst>
                  <a:outerShdw blurRad="38100" dist="38100" dir="2700000" algn="tl">
                    <a:srgbClr val="000000">
                      <a:alpha val="43137"/>
                    </a:srgbClr>
                  </a:outerShdw>
                </a:effectLst>
              </a:rPr>
              <a:t>L’ACCUEIL PASTORAL</a:t>
            </a:r>
            <a:endParaRPr lang="fr-CA" sz="2800" b="1" i="1"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4541822" cy="569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638800" y="2273594"/>
            <a:ext cx="2775642" cy="3431709"/>
          </a:xfrm>
          <a:prstGeom prst="rect">
            <a:avLst/>
          </a:prstGeom>
          <a:noFill/>
        </p:spPr>
        <p:txBody>
          <a:bodyPr wrap="square" rtlCol="0">
            <a:spAutoFit/>
          </a:bodyPr>
          <a:lstStyle/>
          <a:p>
            <a:r>
              <a:rPr lang="fr-CA" sz="2000" b="1" dirty="0" smtClean="0">
                <a:solidFill>
                  <a:schemeClr val="tx2">
                    <a:lumMod val="75000"/>
                  </a:schemeClr>
                </a:solidFill>
                <a:latin typeface="Vijaya" panose="020B0604020202020204" pitchFamily="34" charset="0"/>
                <a:cs typeface="Vijaya" panose="020B0604020202020204" pitchFamily="34" charset="0"/>
              </a:rPr>
              <a:t>« Nous venions à la paroisse avec des pieds de plomb.  La religion n’est pas notre fort. Nous pensions être jugés sur notre situation familiale. Nous avons été reçus par une personne disponible, accueillante et compréhensive.  Pour  nous, c’est certain, le visage de l’Église a changé ».</a:t>
            </a:r>
            <a:r>
              <a:rPr lang="fr-CA" sz="2100" b="1" dirty="0" smtClean="0">
                <a:solidFill>
                  <a:schemeClr val="tx2">
                    <a:lumMod val="75000"/>
                  </a:schemeClr>
                </a:solidFill>
                <a:latin typeface="Vijaya" panose="020B0604020202020204" pitchFamily="34" charset="0"/>
                <a:cs typeface="Vijaya" panose="020B0604020202020204" pitchFamily="34" charset="0"/>
              </a:rPr>
              <a:t>  </a:t>
            </a:r>
            <a:r>
              <a:rPr lang="fr-CA" sz="1600" b="1" dirty="0" smtClean="0">
                <a:latin typeface="Vijaya" panose="020B0604020202020204" pitchFamily="34" charset="0"/>
                <a:cs typeface="Vijaya" panose="020B0604020202020204" pitchFamily="34" charset="0"/>
              </a:rPr>
              <a:t>Un jeune couple</a:t>
            </a:r>
          </a:p>
        </p:txBody>
      </p:sp>
      <p:sp>
        <p:nvSpPr>
          <p:cNvPr id="6" name="ZoneTexte 5"/>
          <p:cNvSpPr txBox="1"/>
          <p:nvPr/>
        </p:nvSpPr>
        <p:spPr>
          <a:xfrm>
            <a:off x="228600" y="2651610"/>
            <a:ext cx="4038600" cy="3385542"/>
          </a:xfrm>
          <a:prstGeom prst="rect">
            <a:avLst/>
          </a:prstGeom>
          <a:noFill/>
          <a:ln w="19050">
            <a:solidFill>
              <a:schemeClr val="tx1"/>
            </a:solidFill>
          </a:ln>
        </p:spPr>
        <p:txBody>
          <a:bodyPr wrap="square" rtlCol="0">
            <a:spAutoFit/>
          </a:bodyPr>
          <a:lstStyle/>
          <a:p>
            <a:pPr algn="just"/>
            <a:r>
              <a:rPr lang="fr-CA" sz="3000" dirty="0" smtClean="0">
                <a:latin typeface="Agency FB" panose="020B0503020202020204" pitchFamily="34" charset="0"/>
                <a:cs typeface="Vrinda" panose="020B0502040204020203" pitchFamily="34" charset="0"/>
              </a:rPr>
              <a:t>Toute institution est aujourd’hui attendue avec une attention particulière sur ce point crucial qu’est </a:t>
            </a:r>
            <a:r>
              <a:rPr lang="fr-CA" sz="3200" dirty="0" smtClean="0">
                <a:effectLst>
                  <a:outerShdw blurRad="38100" dist="38100" dir="2700000" algn="tl">
                    <a:srgbClr val="000000">
                      <a:alpha val="43137"/>
                    </a:srgbClr>
                  </a:outerShdw>
                </a:effectLst>
                <a:latin typeface="Agency FB" panose="020B0503020202020204" pitchFamily="34" charset="0"/>
                <a:cs typeface="Vrinda" panose="020B0502040204020203" pitchFamily="34" charset="0"/>
              </a:rPr>
              <a:t>la qualité de son accueil</a:t>
            </a:r>
            <a:r>
              <a:rPr lang="fr-CA" sz="3000" dirty="0" smtClean="0">
                <a:latin typeface="Agency FB" panose="020B0503020202020204" pitchFamily="34" charset="0"/>
                <a:cs typeface="Vrinda" panose="020B0502040204020203" pitchFamily="34" charset="0"/>
              </a:rPr>
              <a:t>.  À plus forte raison quand elle propose un certain sens à l’existence!</a:t>
            </a:r>
            <a:endParaRPr lang="fr-CA" sz="3000" dirty="0">
              <a:latin typeface="Agency FB" panose="020B0503020202020204" pitchFamily="34" charset="0"/>
              <a:cs typeface="Vrinda" panose="020B0502040204020203" pitchFamily="34" charset="0"/>
            </a:endParaRPr>
          </a:p>
        </p:txBody>
      </p:sp>
    </p:spTree>
    <p:extLst>
      <p:ext uri="{BB962C8B-B14F-4D97-AF65-F5344CB8AC3E}">
        <p14:creationId xmlns:p14="http://schemas.microsoft.com/office/powerpoint/2010/main" val="3438201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228600" y="152400"/>
            <a:ext cx="8833919" cy="1143000"/>
          </a:xfrm>
        </p:spPr>
        <p:txBody>
          <a:bodyPr/>
          <a:lstStyle/>
          <a:p>
            <a:r>
              <a:rPr lang="fr-CA" sz="3000" dirty="0">
                <a:solidFill>
                  <a:srgbClr val="4F81BD">
                    <a:lumMod val="75000"/>
                  </a:srgbClr>
                </a:solidFill>
                <a:latin typeface="Aharoni" panose="02010803020104030203" pitchFamily="2" charset="-79"/>
                <a:cs typeface="Aharoni" panose="02010803020104030203" pitchFamily="2" charset="-79"/>
              </a:rPr>
              <a:t>Centre Interdisciplinaire de R</a:t>
            </a:r>
            <a:r>
              <a:rPr lang="fr-CA" sz="3000" b="1" dirty="0">
                <a:solidFill>
                  <a:srgbClr val="4F81BD">
                    <a:lumMod val="75000"/>
                  </a:srgbClr>
                </a:solidFill>
                <a:latin typeface="Aharoni" panose="02010803020104030203" pitchFamily="2" charset="-79"/>
                <a:cs typeface="Aharoni" panose="02010803020104030203" pitchFamily="2" charset="-79"/>
              </a:rPr>
              <a:t>é</a:t>
            </a:r>
            <a:r>
              <a:rPr lang="fr-CA" sz="3000" dirty="0">
                <a:solidFill>
                  <a:srgbClr val="4F81BD">
                    <a:lumMod val="75000"/>
                  </a:srgbClr>
                </a:solidFill>
                <a:latin typeface="Aharoni" panose="02010803020104030203" pitchFamily="2" charset="-79"/>
                <a:cs typeface="Aharoni" panose="02010803020104030203" pitchFamily="2" charset="-79"/>
              </a:rPr>
              <a:t>flexion chr</a:t>
            </a:r>
            <a:r>
              <a:rPr lang="fr-CA" sz="3000" b="1" dirty="0">
                <a:solidFill>
                  <a:srgbClr val="4F81BD">
                    <a:lumMod val="75000"/>
                  </a:srgbClr>
                </a:solidFill>
                <a:latin typeface="Aharoni" panose="02010803020104030203" pitchFamily="2" charset="-79"/>
                <a:cs typeface="Aharoni" panose="02010803020104030203" pitchFamily="2" charset="-79"/>
              </a:rPr>
              <a:t>é</a:t>
            </a:r>
            <a:r>
              <a:rPr lang="fr-CA" sz="3000" dirty="0">
                <a:solidFill>
                  <a:srgbClr val="4F81BD">
                    <a:lumMod val="75000"/>
                  </a:srgbClr>
                </a:solidFill>
                <a:latin typeface="Aharoni" panose="02010803020104030203" pitchFamily="2" charset="-79"/>
                <a:cs typeface="Aharoni" panose="02010803020104030203" pitchFamily="2" charset="-79"/>
              </a:rPr>
              <a:t>tienne</a:t>
            </a:r>
            <a:r>
              <a:rPr lang="fr-CA" dirty="0">
                <a:solidFill>
                  <a:srgbClr val="4F81BD">
                    <a:lumMod val="75000"/>
                  </a:srgbClr>
                </a:solidFill>
                <a:latin typeface="Aharoni" panose="02010803020104030203" pitchFamily="2" charset="-79"/>
                <a:cs typeface="Aharoni" panose="02010803020104030203" pitchFamily="2" charset="-79"/>
              </a:rPr>
              <a:t/>
            </a:r>
            <a:br>
              <a:rPr lang="fr-CA" dirty="0">
                <a:solidFill>
                  <a:srgbClr val="4F81BD">
                    <a:lumMod val="75000"/>
                  </a:srgbClr>
                </a:solidFill>
                <a:latin typeface="Aharoni" panose="02010803020104030203" pitchFamily="2" charset="-79"/>
                <a:cs typeface="Aharoni" panose="02010803020104030203" pitchFamily="2" charset="-79"/>
              </a:rPr>
            </a:br>
            <a:r>
              <a:rPr lang="fr-CA" sz="3000" dirty="0">
                <a:solidFill>
                  <a:srgbClr val="4F81BD">
                    <a:lumMod val="75000"/>
                  </a:srgbClr>
                </a:solidFill>
                <a:latin typeface="Aharoni" panose="02010803020104030203" pitchFamily="2" charset="-79"/>
                <a:cs typeface="Aharoni" panose="02010803020104030203" pitchFamily="2" charset="-79"/>
              </a:rPr>
              <a:t>Universit</a:t>
            </a:r>
            <a:r>
              <a:rPr lang="fr-CA" sz="3000" b="1" dirty="0">
                <a:solidFill>
                  <a:srgbClr val="4F81BD">
                    <a:lumMod val="75000"/>
                  </a:srgbClr>
                </a:solidFill>
                <a:latin typeface="Aharoni" panose="02010803020104030203" pitchFamily="2" charset="-79"/>
                <a:cs typeface="Aharoni" panose="02010803020104030203" pitchFamily="2" charset="-79"/>
              </a:rPr>
              <a:t>é</a:t>
            </a:r>
            <a:r>
              <a:rPr lang="fr-CA" sz="3000" dirty="0">
                <a:solidFill>
                  <a:srgbClr val="4F81BD">
                    <a:lumMod val="75000"/>
                  </a:srgbClr>
                </a:solidFill>
                <a:latin typeface="Aharoni" panose="02010803020104030203" pitchFamily="2" charset="-79"/>
                <a:cs typeface="Aharoni" panose="02010803020104030203" pitchFamily="2" charset="-79"/>
              </a:rPr>
              <a:t> catholique de Lille, France</a:t>
            </a:r>
            <a:br>
              <a:rPr lang="fr-CA" sz="3000" dirty="0">
                <a:solidFill>
                  <a:srgbClr val="4F81BD">
                    <a:lumMod val="75000"/>
                  </a:srgbClr>
                </a:solidFill>
                <a:latin typeface="Aharoni" panose="02010803020104030203" pitchFamily="2" charset="-79"/>
                <a:cs typeface="Aharoni" panose="02010803020104030203" pitchFamily="2" charset="-79"/>
              </a:rPr>
            </a:br>
            <a:endParaRPr lang="fr-CA" sz="1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982" y="1806699"/>
            <a:ext cx="454484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638800" y="2797805"/>
            <a:ext cx="2667000" cy="3108543"/>
          </a:xfrm>
          <a:prstGeom prst="rect">
            <a:avLst/>
          </a:prstGeom>
          <a:noFill/>
        </p:spPr>
        <p:txBody>
          <a:bodyPr wrap="square" rtlCol="0">
            <a:spAutoFit/>
          </a:bodyPr>
          <a:lstStyle/>
          <a:p>
            <a:pPr algn="ctr"/>
            <a:r>
              <a:rPr lang="fr-CA" sz="2800" b="1" dirty="0" smtClean="0">
                <a:latin typeface="Freestyle Script" panose="030804020302050B0404" pitchFamily="66" charset="0"/>
                <a:cs typeface="Vijaya" panose="020B0604020202020204" pitchFamily="34" charset="0"/>
              </a:rPr>
              <a:t>L’opinion publique, très souvent brouillée avec le message théologique, interprétera la manière d’accueillir comme étant le message lui-même de cette institution.</a:t>
            </a:r>
          </a:p>
        </p:txBody>
      </p:sp>
      <p:sp>
        <p:nvSpPr>
          <p:cNvPr id="8" name="ZoneTexte 7"/>
          <p:cNvSpPr txBox="1"/>
          <p:nvPr/>
        </p:nvSpPr>
        <p:spPr>
          <a:xfrm>
            <a:off x="228600" y="1806699"/>
            <a:ext cx="3859040" cy="4801314"/>
          </a:xfrm>
          <a:prstGeom prst="rect">
            <a:avLst/>
          </a:prstGeom>
          <a:noFill/>
          <a:ln w="12700">
            <a:solidFill>
              <a:schemeClr val="tx1"/>
            </a:solidFill>
          </a:ln>
        </p:spPr>
        <p:txBody>
          <a:bodyPr wrap="square" rtlCol="0">
            <a:spAutoFit/>
          </a:bodyPr>
          <a:lstStyle/>
          <a:p>
            <a:pPr algn="just"/>
            <a:r>
              <a:rPr lang="fr-CA" sz="3400" dirty="0" smtClean="0">
                <a:latin typeface="Angsana New" panose="02020603050405020304" pitchFamily="18" charset="-34"/>
                <a:cs typeface="Angsana New" panose="02020603050405020304" pitchFamily="18" charset="-34"/>
              </a:rPr>
              <a:t>Le défi est considérable de tenir une accessibilité des </a:t>
            </a:r>
            <a:r>
              <a:rPr lang="fr-CA" sz="3400" dirty="0" smtClean="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services d’accueil</a:t>
            </a:r>
            <a:r>
              <a:rPr lang="fr-CA" sz="3400" dirty="0" smtClean="0">
                <a:latin typeface="Angsana New" panose="02020603050405020304" pitchFamily="18" charset="-34"/>
                <a:cs typeface="Angsana New" panose="02020603050405020304" pitchFamily="18" charset="-34"/>
              </a:rPr>
              <a:t> dans un contexte de diminution de prêtres et de pratique religieuse. Plus la communauté pratiquante va se réduisant, plus elle doit déployer </a:t>
            </a:r>
            <a:r>
              <a:rPr lang="fr-CA" sz="3400" dirty="0" smtClean="0">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ces disponibilités d’accueil local</a:t>
            </a:r>
            <a:r>
              <a:rPr lang="fr-CA" sz="3400" dirty="0" smtClean="0">
                <a:latin typeface="Angsana New" panose="02020603050405020304" pitchFamily="18" charset="-34"/>
                <a:cs typeface="Angsana New" panose="02020603050405020304" pitchFamily="18" charset="-34"/>
              </a:rPr>
              <a:t>.</a:t>
            </a:r>
            <a:endParaRPr lang="fr-CA" sz="3400" dirty="0">
              <a:latin typeface="Angsana New" panose="02020603050405020304" pitchFamily="18" charset="-34"/>
              <a:cs typeface="Angsana New" panose="02020603050405020304" pitchFamily="18" charset="-34"/>
            </a:endParaRPr>
          </a:p>
        </p:txBody>
      </p:sp>
      <p:sp>
        <p:nvSpPr>
          <p:cNvPr id="5" name="Rectangle 4"/>
          <p:cNvSpPr/>
          <p:nvPr/>
        </p:nvSpPr>
        <p:spPr>
          <a:xfrm>
            <a:off x="232372" y="1219200"/>
            <a:ext cx="3591048" cy="461665"/>
          </a:xfrm>
          <a:prstGeom prst="rect">
            <a:avLst/>
          </a:prstGeom>
        </p:spPr>
        <p:txBody>
          <a:bodyPr wrap="none">
            <a:spAutoFit/>
          </a:bodyPr>
          <a:lstStyle/>
          <a:p>
            <a:r>
              <a:rPr lang="fr-CA" sz="2400" b="1" i="1" dirty="0">
                <a:solidFill>
                  <a:schemeClr val="tx1">
                    <a:lumMod val="75000"/>
                    <a:lumOff val="25000"/>
                  </a:schemeClr>
                </a:solidFill>
                <a:effectLst>
                  <a:outerShdw blurRad="38100" dist="38100" dir="2700000" algn="tl">
                    <a:srgbClr val="000000">
                      <a:alpha val="43137"/>
                    </a:srgbClr>
                  </a:outerShdw>
                </a:effectLst>
                <a:latin typeface="+mj-lt"/>
                <a:ea typeface="+mj-ea"/>
                <a:cs typeface="Trebuchet MS"/>
              </a:rPr>
              <a:t>L’ACCUEIL PASTORAL</a:t>
            </a:r>
          </a:p>
        </p:txBody>
      </p:sp>
    </p:spTree>
    <p:extLst>
      <p:ext uri="{BB962C8B-B14F-4D97-AF65-F5344CB8AC3E}">
        <p14:creationId xmlns:p14="http://schemas.microsoft.com/office/powerpoint/2010/main" val="2221201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57681" y="76200"/>
            <a:ext cx="8986319" cy="1295400"/>
          </a:xfrm>
        </p:spPr>
        <p:txBody>
          <a:bodyPr/>
          <a:lstStyle/>
          <a:p>
            <a:r>
              <a:rPr lang="fr-CA" sz="3400" dirty="0" smtClean="0">
                <a:solidFill>
                  <a:schemeClr val="accent1">
                    <a:lumMod val="75000"/>
                  </a:schemeClr>
                </a:solidFill>
                <a:latin typeface="Aharoni" panose="02010803020104030203" pitchFamily="2" charset="-79"/>
                <a:cs typeface="Aharoni" panose="02010803020104030203" pitchFamily="2" charset="-79"/>
              </a:rPr>
              <a:t>Manuel </a:t>
            </a:r>
            <a:r>
              <a:rPr lang="fr-CA" sz="3400" dirty="0">
                <a:solidFill>
                  <a:schemeClr val="accent1">
                    <a:lumMod val="75000"/>
                  </a:schemeClr>
                </a:solidFill>
                <a:latin typeface="Aharoni" panose="02010803020104030203" pitchFamily="2" charset="-79"/>
                <a:cs typeface="Aharoni" panose="02010803020104030203" pitchFamily="2" charset="-79"/>
              </a:rPr>
              <a:t>de survie des </a:t>
            </a:r>
            <a:r>
              <a:rPr lang="fr-CA" sz="3400" dirty="0" smtClean="0">
                <a:solidFill>
                  <a:schemeClr val="accent1">
                    <a:lumMod val="75000"/>
                  </a:schemeClr>
                </a:solidFill>
                <a:latin typeface="Aharoni" panose="02010803020104030203" pitchFamily="2" charset="-79"/>
                <a:cs typeface="Aharoni" panose="02010803020104030203" pitchFamily="2" charset="-79"/>
              </a:rPr>
              <a:t>paroisses</a:t>
            </a:r>
            <a:br>
              <a:rPr lang="fr-CA" sz="3400" dirty="0" smtClean="0">
                <a:solidFill>
                  <a:schemeClr val="accent1">
                    <a:lumMod val="75000"/>
                  </a:schemeClr>
                </a:solidFill>
                <a:latin typeface="Aharoni" panose="02010803020104030203" pitchFamily="2" charset="-79"/>
                <a:cs typeface="Aharoni" panose="02010803020104030203" pitchFamily="2" charset="-79"/>
              </a:rPr>
            </a:br>
            <a:r>
              <a:rPr lang="fr-CA" sz="3400" dirty="0" smtClean="0">
                <a:solidFill>
                  <a:schemeClr val="accent1">
                    <a:lumMod val="75000"/>
                  </a:schemeClr>
                </a:solidFill>
                <a:latin typeface="Aharoni" panose="02010803020104030203" pitchFamily="2" charset="-79"/>
                <a:cs typeface="Aharoni" panose="02010803020104030203" pitchFamily="2" charset="-79"/>
              </a:rPr>
              <a:t>	  </a:t>
            </a:r>
            <a:r>
              <a:rPr lang="fr-CA" sz="2800" dirty="0">
                <a:solidFill>
                  <a:schemeClr val="accent1">
                    <a:lumMod val="75000"/>
                  </a:schemeClr>
                </a:solidFill>
                <a:latin typeface="Aharoni" panose="02010803020104030203" pitchFamily="2" charset="-79"/>
                <a:cs typeface="Aharoni" panose="02010803020104030203" pitchFamily="2" charset="-79"/>
              </a:rPr>
              <a:t>James </a:t>
            </a:r>
            <a:r>
              <a:rPr lang="fr-CA" sz="2800" dirty="0" err="1">
                <a:solidFill>
                  <a:schemeClr val="accent1">
                    <a:lumMod val="75000"/>
                  </a:schemeClr>
                </a:solidFill>
                <a:latin typeface="Aharoni" panose="02010803020104030203" pitchFamily="2" charset="-79"/>
                <a:cs typeface="Aharoni" panose="02010803020104030203" pitchFamily="2" charset="-79"/>
              </a:rPr>
              <a:t>Mallon</a:t>
            </a:r>
            <a:endParaRPr lang="fr-CA" sz="2800" dirty="0">
              <a:solidFill>
                <a:schemeClr val="accent1">
                  <a:lumMod val="75000"/>
                </a:schemeClr>
              </a:solidFill>
              <a:latin typeface="Aharoni" panose="02010803020104030203" pitchFamily="2" charset="-79"/>
              <a:cs typeface="Aharoni" panose="02010803020104030203" pitchFamily="2" charset="-79"/>
            </a:endParaRPr>
          </a:p>
        </p:txBody>
      </p:sp>
      <p:pic>
        <p:nvPicPr>
          <p:cNvPr id="14338" name="Picture 2" descr="Résultat d’images pour livre ouvert page blan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32" y="1389515"/>
            <a:ext cx="8198476" cy="546018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480993" y="2396059"/>
            <a:ext cx="3237368" cy="707886"/>
          </a:xfrm>
          <a:prstGeom prst="rect">
            <a:avLst/>
          </a:prstGeom>
          <a:noFill/>
        </p:spPr>
        <p:txBody>
          <a:bodyPr wrap="square" rtlCol="0">
            <a:spAutoFit/>
          </a:bodyPr>
          <a:lstStyle/>
          <a:p>
            <a:r>
              <a:rPr lang="fr-CA" sz="2000" b="1" dirty="0">
                <a:latin typeface="Kaufmann BT" panose="03080502030307080303" pitchFamily="66" charset="0"/>
              </a:rPr>
              <a:t>J’étais un </a:t>
            </a:r>
            <a:r>
              <a:rPr lang="fr-CA" sz="2000" b="1" dirty="0" smtClean="0">
                <a:latin typeface="Kaufmann BT" panose="03080502030307080303" pitchFamily="66" charset="0"/>
              </a:rPr>
              <a:t>étranger </a:t>
            </a:r>
            <a:r>
              <a:rPr lang="fr-CA" sz="2000" b="1" dirty="0">
                <a:latin typeface="Kaufmann BT" panose="03080502030307080303" pitchFamily="66" charset="0"/>
              </a:rPr>
              <a:t>et vous m’avez accueilli    </a:t>
            </a:r>
            <a:r>
              <a:rPr lang="fr-CA" sz="2000" dirty="0" smtClean="0">
                <a:latin typeface="Kaufmann BT" panose="03080502030307080303" pitchFamily="66" charset="0"/>
              </a:rPr>
              <a:t>	         </a:t>
            </a:r>
            <a:r>
              <a:rPr lang="fr-CA" sz="1400" dirty="0">
                <a:latin typeface="Swis721 Cn BT" panose="020B0506020202030204" pitchFamily="34" charset="0"/>
              </a:rPr>
              <a:t>Mt 25,35</a:t>
            </a:r>
          </a:p>
        </p:txBody>
      </p:sp>
      <p:sp>
        <p:nvSpPr>
          <p:cNvPr id="5" name="ZoneTexte 4"/>
          <p:cNvSpPr txBox="1"/>
          <p:nvPr/>
        </p:nvSpPr>
        <p:spPr>
          <a:xfrm>
            <a:off x="4480992" y="3103945"/>
            <a:ext cx="3281127" cy="1631216"/>
          </a:xfrm>
          <a:prstGeom prst="rect">
            <a:avLst/>
          </a:prstGeom>
          <a:noFill/>
        </p:spPr>
        <p:txBody>
          <a:bodyPr wrap="square" rtlCol="0">
            <a:spAutoFit/>
          </a:bodyPr>
          <a:lstStyle/>
          <a:p>
            <a:r>
              <a:rPr lang="fr-CA" sz="2000" dirty="0">
                <a:latin typeface="Swis721 Cn BT" panose="020B0506020202030204" pitchFamily="34" charset="0"/>
              </a:rPr>
              <a:t>L’hospitalité ne veut pas dire être aimable avec nos amis et toutes personnes qui nous </a:t>
            </a:r>
            <a:r>
              <a:rPr lang="fr-CA" sz="2000" dirty="0" smtClean="0">
                <a:latin typeface="Swis721 Cn BT" panose="020B0506020202030204" pitchFamily="34" charset="0"/>
              </a:rPr>
              <a:t>ressemblent et pensent comme </a:t>
            </a:r>
            <a:r>
              <a:rPr lang="fr-CA" sz="2000" dirty="0">
                <a:latin typeface="Swis721 Cn BT" panose="020B0506020202030204" pitchFamily="34" charset="0"/>
              </a:rPr>
              <a:t>nous, mais accueillir l’étranger.</a:t>
            </a:r>
          </a:p>
        </p:txBody>
      </p:sp>
      <p:sp>
        <p:nvSpPr>
          <p:cNvPr id="7" name="ZoneTexte 6"/>
          <p:cNvSpPr txBox="1"/>
          <p:nvPr/>
        </p:nvSpPr>
        <p:spPr>
          <a:xfrm>
            <a:off x="4572000" y="1838958"/>
            <a:ext cx="1524000" cy="461665"/>
          </a:xfrm>
          <a:prstGeom prst="rect">
            <a:avLst/>
          </a:prstGeom>
          <a:noFill/>
          <a:ln w="12700">
            <a:solidFill>
              <a:schemeClr val="accent1">
                <a:shade val="50000"/>
              </a:schemeClr>
            </a:solidFill>
          </a:ln>
        </p:spPr>
        <p:txBody>
          <a:bodyPr wrap="square" rtlCol="0">
            <a:spAutoFit/>
          </a:bodyPr>
          <a:lstStyle/>
          <a:p>
            <a:r>
              <a:rPr lang="fr-CA" sz="2400" dirty="0">
                <a:effectLst>
                  <a:outerShdw blurRad="38100" dist="38100" dir="2700000" algn="tl">
                    <a:srgbClr val="000000">
                      <a:alpha val="43137"/>
                    </a:srgbClr>
                  </a:outerShdw>
                </a:effectLst>
                <a:latin typeface="Swis721 Cn BT" panose="020B0506020202030204" pitchFamily="34" charset="0"/>
              </a:rPr>
              <a:t>L’hospitalité</a:t>
            </a:r>
          </a:p>
        </p:txBody>
      </p:sp>
      <p:sp>
        <p:nvSpPr>
          <p:cNvPr id="12" name="ZoneTexte 11"/>
          <p:cNvSpPr txBox="1"/>
          <p:nvPr/>
        </p:nvSpPr>
        <p:spPr>
          <a:xfrm>
            <a:off x="826130" y="1851784"/>
            <a:ext cx="1543992" cy="461665"/>
          </a:xfrm>
          <a:prstGeom prst="rect">
            <a:avLst/>
          </a:prstGeom>
          <a:noFill/>
          <a:ln w="12700">
            <a:solidFill>
              <a:schemeClr val="accent1">
                <a:shade val="50000"/>
              </a:schemeClr>
            </a:solidFill>
          </a:ln>
        </p:spPr>
        <p:txBody>
          <a:bodyPr wrap="square" rtlCol="0">
            <a:spAutoFit/>
          </a:bodyPr>
          <a:lstStyle/>
          <a:p>
            <a:r>
              <a:rPr lang="fr-CA" sz="2400" dirty="0">
                <a:effectLst>
                  <a:outerShdw blurRad="38100" dist="38100" dir="2700000" algn="tl">
                    <a:srgbClr val="000000">
                      <a:alpha val="43137"/>
                    </a:srgbClr>
                  </a:outerShdw>
                </a:effectLst>
                <a:latin typeface="Swis721 Cn BT" panose="020B0506020202030204" pitchFamily="34" charset="0"/>
              </a:rPr>
              <a:t>Les valeurs</a:t>
            </a:r>
          </a:p>
        </p:txBody>
      </p:sp>
      <p:sp>
        <p:nvSpPr>
          <p:cNvPr id="13" name="ZoneTexte 12"/>
          <p:cNvSpPr txBox="1"/>
          <p:nvPr/>
        </p:nvSpPr>
        <p:spPr>
          <a:xfrm>
            <a:off x="765772" y="2596112"/>
            <a:ext cx="3352800" cy="1015663"/>
          </a:xfrm>
          <a:prstGeom prst="rect">
            <a:avLst/>
          </a:prstGeom>
          <a:noFill/>
        </p:spPr>
        <p:txBody>
          <a:bodyPr wrap="square" rtlCol="0">
            <a:spAutoFit/>
          </a:bodyPr>
          <a:lstStyle/>
          <a:p>
            <a:r>
              <a:rPr lang="fr-CA" sz="2000" dirty="0" smtClean="0">
                <a:latin typeface="Swis721 Cn BT" panose="020B0506020202030204" pitchFamily="34" charset="0"/>
              </a:rPr>
              <a:t>La culture de toute organisation se reflète dans ce qu’elle met vraiment en valeur.</a:t>
            </a:r>
            <a:endParaRPr lang="fr-CA" sz="2000" dirty="0">
              <a:latin typeface="Swis721 Cn BT" panose="020B0506020202030204" pitchFamily="34" charset="0"/>
            </a:endParaRPr>
          </a:p>
        </p:txBody>
      </p:sp>
      <p:sp>
        <p:nvSpPr>
          <p:cNvPr id="10" name="ZoneTexte 9"/>
          <p:cNvSpPr txBox="1"/>
          <p:nvPr/>
        </p:nvSpPr>
        <p:spPr>
          <a:xfrm>
            <a:off x="798214" y="3934361"/>
            <a:ext cx="3402594" cy="1323439"/>
          </a:xfrm>
          <a:prstGeom prst="rect">
            <a:avLst/>
          </a:prstGeom>
          <a:noFill/>
        </p:spPr>
        <p:txBody>
          <a:bodyPr wrap="square" rtlCol="0">
            <a:spAutoFit/>
          </a:bodyPr>
          <a:lstStyle/>
          <a:p>
            <a:r>
              <a:rPr lang="fr-CA" sz="2000" dirty="0">
                <a:latin typeface="Swis721 Cn BT" panose="020B0506020202030204" pitchFamily="34" charset="0"/>
              </a:rPr>
              <a:t>Ces valeurs ne se remarquent pas en priorité dans ce qui est dit, mais davantage dans ce qui est fait ou ce qui n’est pas fait.</a:t>
            </a:r>
          </a:p>
        </p:txBody>
      </p:sp>
      <p:sp>
        <p:nvSpPr>
          <p:cNvPr id="11" name="ZoneTexte 10"/>
          <p:cNvSpPr txBox="1"/>
          <p:nvPr/>
        </p:nvSpPr>
        <p:spPr>
          <a:xfrm>
            <a:off x="914400" y="6151230"/>
            <a:ext cx="762000" cy="307777"/>
          </a:xfrm>
          <a:prstGeom prst="rect">
            <a:avLst/>
          </a:prstGeom>
          <a:noFill/>
        </p:spPr>
        <p:txBody>
          <a:bodyPr wrap="square" rtlCol="0">
            <a:spAutoFit/>
          </a:bodyPr>
          <a:lstStyle/>
          <a:p>
            <a:r>
              <a:rPr lang="fr-CA" sz="1400" dirty="0" smtClean="0"/>
              <a:t>p. 104</a:t>
            </a:r>
            <a:endParaRPr lang="fr-CA" sz="1400" dirty="0"/>
          </a:p>
        </p:txBody>
      </p:sp>
      <p:sp>
        <p:nvSpPr>
          <p:cNvPr id="16" name="ZoneTexte 15"/>
          <p:cNvSpPr txBox="1"/>
          <p:nvPr/>
        </p:nvSpPr>
        <p:spPr>
          <a:xfrm>
            <a:off x="6696071" y="6151229"/>
            <a:ext cx="1093208" cy="307777"/>
          </a:xfrm>
          <a:prstGeom prst="rect">
            <a:avLst/>
          </a:prstGeom>
          <a:noFill/>
        </p:spPr>
        <p:txBody>
          <a:bodyPr wrap="square" rtlCol="0">
            <a:spAutoFit/>
          </a:bodyPr>
          <a:lstStyle/>
          <a:p>
            <a:r>
              <a:rPr lang="fr-CA" sz="1400" dirty="0" smtClean="0"/>
              <a:t>p. 117-118</a:t>
            </a:r>
            <a:endParaRPr lang="fr-CA" sz="1400" dirty="0"/>
          </a:p>
        </p:txBody>
      </p:sp>
      <p:sp>
        <p:nvSpPr>
          <p:cNvPr id="14" name="ZoneTexte 13"/>
          <p:cNvSpPr txBox="1"/>
          <p:nvPr/>
        </p:nvSpPr>
        <p:spPr>
          <a:xfrm>
            <a:off x="4444778" y="4837600"/>
            <a:ext cx="3275090" cy="1323439"/>
          </a:xfrm>
          <a:prstGeom prst="rect">
            <a:avLst/>
          </a:prstGeom>
          <a:noFill/>
        </p:spPr>
        <p:txBody>
          <a:bodyPr wrap="square" rtlCol="0">
            <a:spAutoFit/>
          </a:bodyPr>
          <a:lstStyle/>
          <a:p>
            <a:r>
              <a:rPr lang="fr-CA" sz="2000" dirty="0">
                <a:latin typeface="Swis721 Cn BT" panose="020B0506020202030204" pitchFamily="34" charset="0"/>
              </a:rPr>
              <a:t>Le premier pas pour adopter complètement la valeur d’hospitalité est de commencer par une équipe d’accueil.</a:t>
            </a:r>
          </a:p>
        </p:txBody>
      </p:sp>
    </p:spTree>
    <p:extLst>
      <p:ext uri="{BB962C8B-B14F-4D97-AF65-F5344CB8AC3E}">
        <p14:creationId xmlns:p14="http://schemas.microsoft.com/office/powerpoint/2010/main" val="2094588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362" name="Picture 2" descr="http://www.librairiesaintjoseph.ca/sites/default/files/Rebuilt_Cover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228" y="76199"/>
            <a:ext cx="3803210" cy="6417647"/>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07474" y="1828800"/>
            <a:ext cx="5122754" cy="3416320"/>
          </a:xfrm>
          <a:prstGeom prst="rect">
            <a:avLst/>
          </a:prstGeom>
          <a:ln w="12700">
            <a:solidFill>
              <a:schemeClr val="tx1"/>
            </a:solidFill>
          </a:ln>
        </p:spPr>
        <p:txBody>
          <a:bodyPr wrap="square">
            <a:spAutoFit/>
          </a:bodyPr>
          <a:lstStyle/>
          <a:p>
            <a:endParaRPr lang="fr-CA" sz="2400" dirty="0" smtClean="0">
              <a:latin typeface="Swis721 Cn BT" panose="020B0506020202030204" pitchFamily="34" charset="0"/>
            </a:endParaRPr>
          </a:p>
          <a:p>
            <a:pPr marL="457200" indent="-457200">
              <a:buAutoNum type="arabicPeriod"/>
            </a:pPr>
            <a:r>
              <a:rPr lang="fr-CA" sz="2400" dirty="0" smtClean="0">
                <a:latin typeface="Swis721 Cn BT" panose="020B0506020202030204" pitchFamily="34" charset="0"/>
              </a:rPr>
              <a:t>la </a:t>
            </a:r>
            <a:r>
              <a:rPr lang="fr-CA" sz="2400" dirty="0">
                <a:latin typeface="Swis721 Cn BT" panose="020B0506020202030204" pitchFamily="34" charset="0"/>
              </a:rPr>
              <a:t>musique (pour vivre une expérience spirituelle) ; </a:t>
            </a:r>
            <a:endParaRPr lang="fr-CA" sz="2400" dirty="0" smtClean="0">
              <a:latin typeface="Swis721 Cn BT" panose="020B0506020202030204" pitchFamily="34" charset="0"/>
            </a:endParaRPr>
          </a:p>
          <a:p>
            <a:pPr marL="457200" indent="-457200">
              <a:buAutoNum type="arabicPeriod"/>
            </a:pPr>
            <a:r>
              <a:rPr lang="fr-CA" sz="2400" dirty="0" smtClean="0">
                <a:latin typeface="Swis721 Cn BT" panose="020B0506020202030204" pitchFamily="34" charset="0"/>
              </a:rPr>
              <a:t>la Parole de Dieu (une homélie qui dit comment Dieu agit dans notre vie concrètement) ;</a:t>
            </a:r>
          </a:p>
          <a:p>
            <a:pPr marL="457200" indent="-457200">
              <a:buAutoNum type="arabicPeriod"/>
            </a:pPr>
            <a:r>
              <a:rPr lang="fr-CA" sz="2400" dirty="0" smtClean="0">
                <a:effectLst>
                  <a:outerShdw blurRad="38100" dist="38100" dir="2700000" algn="tl">
                    <a:srgbClr val="000000">
                      <a:alpha val="43137"/>
                    </a:srgbClr>
                  </a:outerShdw>
                </a:effectLst>
                <a:latin typeface="Swis721 Cn BT" panose="020B0506020202030204" pitchFamily="34" charset="0"/>
              </a:rPr>
              <a:t>l'accueil</a:t>
            </a:r>
            <a:r>
              <a:rPr lang="fr-CA" sz="2400" dirty="0" smtClean="0">
                <a:latin typeface="Swis721 Cn BT" panose="020B0506020202030204" pitchFamily="34" charset="0"/>
              </a:rPr>
              <a:t> (pour créer une « atmosphère irrésistible » du stationnement jusqu'au banc).</a:t>
            </a:r>
          </a:p>
        </p:txBody>
      </p:sp>
      <p:sp>
        <p:nvSpPr>
          <p:cNvPr id="2" name="ZoneTexte 1"/>
          <p:cNvSpPr txBox="1"/>
          <p:nvPr/>
        </p:nvSpPr>
        <p:spPr>
          <a:xfrm>
            <a:off x="16598" y="109395"/>
            <a:ext cx="6629400" cy="1384995"/>
          </a:xfrm>
          <a:prstGeom prst="rect">
            <a:avLst/>
          </a:prstGeom>
          <a:noFill/>
        </p:spPr>
        <p:txBody>
          <a:bodyPr wrap="square" rtlCol="0">
            <a:spAutoFit/>
          </a:bodyPr>
          <a:lstStyle/>
          <a:p>
            <a:pPr algn="ctr"/>
            <a:r>
              <a:rPr lang="fr-CA" sz="2800" dirty="0">
                <a:latin typeface="Swis721 Cn BT" panose="020B0506020202030204" pitchFamily="34" charset="0"/>
              </a:rPr>
              <a:t>Trois principes, </a:t>
            </a:r>
            <a:br>
              <a:rPr lang="fr-CA" sz="2800" dirty="0">
                <a:latin typeface="Swis721 Cn BT" panose="020B0506020202030204" pitchFamily="34" charset="0"/>
              </a:rPr>
            </a:br>
            <a:r>
              <a:rPr lang="fr-CA" sz="2800" dirty="0">
                <a:latin typeface="Swis721 Cn BT" panose="020B0506020202030204" pitchFamily="34" charset="0"/>
              </a:rPr>
              <a:t>selon l'expérience des conférenciers, </a:t>
            </a:r>
            <a:br>
              <a:rPr lang="fr-CA" sz="2800" dirty="0">
                <a:latin typeface="Swis721 Cn BT" panose="020B0506020202030204" pitchFamily="34" charset="0"/>
              </a:rPr>
            </a:br>
            <a:r>
              <a:rPr lang="fr-CA" sz="2800" dirty="0">
                <a:latin typeface="Swis721 Cn BT" panose="020B0506020202030204" pitchFamily="34" charset="0"/>
              </a:rPr>
              <a:t>ont permis à leur paroisse de se reconstruire :</a:t>
            </a:r>
          </a:p>
        </p:txBody>
      </p:sp>
    </p:spTree>
    <p:extLst>
      <p:ext uri="{BB962C8B-B14F-4D97-AF65-F5344CB8AC3E}">
        <p14:creationId xmlns:p14="http://schemas.microsoft.com/office/powerpoint/2010/main" val="3101189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57681" y="16195"/>
            <a:ext cx="8986319" cy="1230868"/>
          </a:xfrm>
        </p:spPr>
        <p:txBody>
          <a:bodyPr/>
          <a:lstStyle/>
          <a:p>
            <a:r>
              <a:rPr lang="fr-CA" sz="3400" dirty="0" smtClean="0">
                <a:solidFill>
                  <a:schemeClr val="accent1">
                    <a:lumMod val="75000"/>
                  </a:schemeClr>
                </a:solidFill>
                <a:latin typeface="Aharoni" panose="02010803020104030203" pitchFamily="2" charset="-79"/>
                <a:cs typeface="Aharoni" panose="02010803020104030203" pitchFamily="2" charset="-79"/>
              </a:rPr>
              <a:t>La </a:t>
            </a:r>
            <a:r>
              <a:rPr lang="fr-CA" sz="3400" dirty="0">
                <a:solidFill>
                  <a:schemeClr val="accent1">
                    <a:lumMod val="75000"/>
                  </a:schemeClr>
                </a:solidFill>
                <a:latin typeface="Aharoni" panose="02010803020104030203" pitchFamily="2" charset="-79"/>
                <a:cs typeface="Aharoni" panose="02010803020104030203" pitchFamily="2" charset="-79"/>
              </a:rPr>
              <a:t>croissance de </a:t>
            </a:r>
            <a:r>
              <a:rPr lang="fr-CA" sz="3400" dirty="0" smtClean="0">
                <a:solidFill>
                  <a:schemeClr val="accent1">
                    <a:lumMod val="75000"/>
                  </a:schemeClr>
                </a:solidFill>
                <a:latin typeface="Aharoni" panose="02010803020104030203" pitchFamily="2" charset="-79"/>
                <a:cs typeface="Aharoni" panose="02010803020104030203" pitchFamily="2" charset="-79"/>
              </a:rPr>
              <a:t>l’</a:t>
            </a:r>
            <a:r>
              <a:rPr lang="fr-CA" sz="3400" b="1" dirty="0" smtClean="0">
                <a:solidFill>
                  <a:schemeClr val="accent1">
                    <a:lumMod val="75000"/>
                  </a:schemeClr>
                </a:solidFill>
                <a:latin typeface="Aharoni" panose="02010803020104030203" pitchFamily="2" charset="-79"/>
                <a:cs typeface="Aharoni" panose="02010803020104030203" pitchFamily="2" charset="-79"/>
              </a:rPr>
              <a:t>É</a:t>
            </a:r>
            <a:r>
              <a:rPr lang="fr-CA" sz="3400" dirty="0" smtClean="0">
                <a:solidFill>
                  <a:schemeClr val="accent1">
                    <a:lumMod val="75000"/>
                  </a:schemeClr>
                </a:solidFill>
                <a:latin typeface="Aharoni" panose="02010803020104030203" pitchFamily="2" charset="-79"/>
                <a:cs typeface="Aharoni" panose="02010803020104030203" pitchFamily="2" charset="-79"/>
              </a:rPr>
              <a:t>glise - </a:t>
            </a:r>
            <a:r>
              <a:rPr lang="fr-CA" sz="2800" dirty="0" smtClean="0">
                <a:solidFill>
                  <a:schemeClr val="accent1">
                    <a:lumMod val="75000"/>
                  </a:schemeClr>
                </a:solidFill>
                <a:latin typeface="Aharoni" panose="02010803020104030203" pitchFamily="2" charset="-79"/>
                <a:cs typeface="Aharoni" panose="02010803020104030203" pitchFamily="2" charset="-79"/>
              </a:rPr>
              <a:t>Pierre-Alain </a:t>
            </a:r>
            <a:r>
              <a:rPr lang="fr-CA" sz="2800" dirty="0">
                <a:solidFill>
                  <a:schemeClr val="accent1">
                    <a:lumMod val="75000"/>
                  </a:schemeClr>
                </a:solidFill>
                <a:latin typeface="Aharoni" panose="02010803020104030203" pitchFamily="2" charset="-79"/>
                <a:cs typeface="Aharoni" panose="02010803020104030203" pitchFamily="2" charset="-79"/>
              </a:rPr>
              <a:t>Giffard</a:t>
            </a:r>
            <a:r>
              <a:rPr lang="fr-CA" sz="3400" dirty="0">
                <a:solidFill>
                  <a:schemeClr val="accent1">
                    <a:lumMod val="75000"/>
                  </a:schemeClr>
                </a:solidFill>
                <a:latin typeface="Aharoni" panose="02010803020104030203" pitchFamily="2" charset="-79"/>
                <a:cs typeface="Aharoni" panose="02010803020104030203" pitchFamily="2" charset="-79"/>
              </a:rPr>
              <a:t/>
            </a:r>
            <a:br>
              <a:rPr lang="fr-CA" sz="3400" dirty="0">
                <a:solidFill>
                  <a:schemeClr val="accent1">
                    <a:lumMod val="75000"/>
                  </a:schemeClr>
                </a:solidFill>
                <a:latin typeface="Aharoni" panose="02010803020104030203" pitchFamily="2" charset="-79"/>
                <a:cs typeface="Aharoni" panose="02010803020104030203" pitchFamily="2" charset="-79"/>
              </a:rPr>
            </a:br>
            <a:r>
              <a:rPr lang="fr-CA" sz="3400" dirty="0">
                <a:solidFill>
                  <a:schemeClr val="accent1">
                    <a:lumMod val="75000"/>
                  </a:schemeClr>
                </a:solidFill>
                <a:latin typeface="Aharoni" panose="02010803020104030203" pitchFamily="2" charset="-79"/>
                <a:cs typeface="Aharoni" panose="02010803020104030203" pitchFamily="2" charset="-79"/>
              </a:rPr>
              <a:t>		</a:t>
            </a:r>
            <a:r>
              <a:rPr lang="fr-CA" sz="3400" dirty="0" smtClean="0">
                <a:solidFill>
                  <a:schemeClr val="accent1">
                    <a:lumMod val="75000"/>
                  </a:schemeClr>
                </a:solidFill>
                <a:latin typeface="Aharoni" panose="02010803020104030203" pitchFamily="2" charset="-79"/>
                <a:cs typeface="Aharoni" panose="02010803020104030203" pitchFamily="2" charset="-79"/>
              </a:rPr>
              <a:t> </a:t>
            </a:r>
            <a:r>
              <a:rPr lang="fr-CA" sz="2400" dirty="0" smtClean="0">
                <a:solidFill>
                  <a:schemeClr val="accent1">
                    <a:lumMod val="75000"/>
                  </a:schemeClr>
                </a:solidFill>
                <a:latin typeface="Aharoni" panose="02010803020104030203" pitchFamily="2" charset="-79"/>
                <a:cs typeface="Aharoni" panose="02010803020104030203" pitchFamily="2" charset="-79"/>
              </a:rPr>
              <a:t>Outils </a:t>
            </a:r>
            <a:r>
              <a:rPr lang="fr-CA" sz="2400" dirty="0">
                <a:solidFill>
                  <a:schemeClr val="accent1">
                    <a:lumMod val="75000"/>
                  </a:schemeClr>
                </a:solidFill>
                <a:latin typeface="Aharoni" panose="02010803020104030203" pitchFamily="2" charset="-79"/>
                <a:cs typeface="Aharoni" panose="02010803020104030203" pitchFamily="2" charset="-79"/>
              </a:rPr>
              <a:t>et r</a:t>
            </a:r>
            <a:r>
              <a:rPr lang="fr-CA" sz="2400" b="1" dirty="0">
                <a:solidFill>
                  <a:schemeClr val="accent1">
                    <a:lumMod val="75000"/>
                  </a:schemeClr>
                </a:solidFill>
                <a:latin typeface="Aharoni" panose="02010803020104030203" pitchFamily="2" charset="-79"/>
                <a:cs typeface="Aharoni" panose="02010803020104030203" pitchFamily="2" charset="-79"/>
              </a:rPr>
              <a:t>é</a:t>
            </a:r>
            <a:r>
              <a:rPr lang="fr-CA" sz="2400" dirty="0">
                <a:solidFill>
                  <a:schemeClr val="accent1">
                    <a:lumMod val="75000"/>
                  </a:schemeClr>
                </a:solidFill>
                <a:latin typeface="Aharoni" panose="02010803020104030203" pitchFamily="2" charset="-79"/>
                <a:cs typeface="Aharoni" panose="02010803020104030203" pitchFamily="2" charset="-79"/>
              </a:rPr>
              <a:t>flexions pour dynamiser nos paroisses</a:t>
            </a:r>
            <a:r>
              <a:rPr lang="fr-CA" sz="1400" dirty="0" smtClean="0">
                <a:cs typeface="Aharoni" panose="02010803020104030203" pitchFamily="2" charset="-79"/>
              </a:rPr>
              <a:t>									</a:t>
            </a:r>
            <a:endParaRPr lang="fr-CA" sz="1600" b="1" dirty="0"/>
          </a:p>
        </p:txBody>
      </p:sp>
      <p:pic>
        <p:nvPicPr>
          <p:cNvPr id="16386" name="Picture 2" descr="Résultat d’images pour tableau bla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06" y="1707177"/>
            <a:ext cx="7924800" cy="511973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57200" y="1307068"/>
            <a:ext cx="7543800" cy="400110"/>
          </a:xfrm>
          <a:prstGeom prst="rect">
            <a:avLst/>
          </a:prstGeom>
          <a:noFill/>
        </p:spPr>
        <p:txBody>
          <a:bodyPr wrap="square" rtlCol="0">
            <a:spAutoFit/>
          </a:bodyPr>
          <a:lstStyle/>
          <a:p>
            <a:r>
              <a:rPr lang="fr-CA" sz="2000" b="1" dirty="0" smtClean="0"/>
              <a:t>L’</a:t>
            </a:r>
            <a:r>
              <a:rPr lang="fr-CA" sz="2000" b="1" cap="small" dirty="0" smtClean="0">
                <a:effectLst>
                  <a:outerShdw blurRad="38100" dist="38100" dir="2700000" algn="tl">
                    <a:srgbClr val="000000">
                      <a:alpha val="43137"/>
                    </a:srgbClr>
                  </a:outerShdw>
                </a:effectLst>
              </a:rPr>
              <a:t>accueil</a:t>
            </a:r>
            <a:r>
              <a:rPr lang="fr-CA" sz="2000" b="1" dirty="0" smtClean="0"/>
              <a:t> et la croissance de l’Église</a:t>
            </a:r>
            <a:endParaRPr lang="fr-CA" sz="2000" b="1" dirty="0"/>
          </a:p>
        </p:txBody>
      </p:sp>
      <p:sp>
        <p:nvSpPr>
          <p:cNvPr id="3" name="ZoneTexte 2"/>
          <p:cNvSpPr txBox="1"/>
          <p:nvPr/>
        </p:nvSpPr>
        <p:spPr>
          <a:xfrm>
            <a:off x="762000" y="1905000"/>
            <a:ext cx="7543800" cy="707886"/>
          </a:xfrm>
          <a:prstGeom prst="rect">
            <a:avLst/>
          </a:prstGeom>
          <a:noFill/>
        </p:spPr>
        <p:txBody>
          <a:bodyPr wrap="square" rtlCol="0">
            <a:spAutoFit/>
          </a:bodyPr>
          <a:lstStyle/>
          <a:p>
            <a:pPr algn="ctr"/>
            <a:r>
              <a:rPr lang="fr-CA" sz="2000" dirty="0" smtClean="0">
                <a:effectLst>
                  <a:outerShdw blurRad="38100" dist="38100" dir="2700000" algn="tl">
                    <a:srgbClr val="000000">
                      <a:alpha val="43137"/>
                    </a:srgbClr>
                  </a:outerShdw>
                </a:effectLst>
              </a:rPr>
              <a:t>L’accueil est un des facteurs favorisant le plus</a:t>
            </a:r>
            <a:br>
              <a:rPr lang="fr-CA" sz="2000" dirty="0" smtClean="0">
                <a:effectLst>
                  <a:outerShdw blurRad="38100" dist="38100" dir="2700000" algn="tl">
                    <a:srgbClr val="000000">
                      <a:alpha val="43137"/>
                    </a:srgbClr>
                  </a:outerShdw>
                </a:effectLst>
              </a:rPr>
            </a:br>
            <a:r>
              <a:rPr lang="fr-CA" sz="2000" dirty="0" smtClean="0">
                <a:effectLst>
                  <a:outerShdw blurRad="38100" dist="38100" dir="2700000" algn="tl">
                    <a:srgbClr val="000000">
                      <a:alpha val="43137"/>
                    </a:srgbClr>
                  </a:outerShdw>
                </a:effectLst>
              </a:rPr>
              <a:t> la croissance ecclésiale</a:t>
            </a:r>
            <a:endParaRPr lang="fr-CA" sz="2000" dirty="0">
              <a:effectLst>
                <a:outerShdw blurRad="38100" dist="38100" dir="2700000" algn="tl">
                  <a:srgbClr val="000000">
                    <a:alpha val="43137"/>
                  </a:srgbClr>
                </a:outerShdw>
              </a:effectLst>
            </a:endParaRPr>
          </a:p>
        </p:txBody>
      </p:sp>
      <p:sp>
        <p:nvSpPr>
          <p:cNvPr id="5" name="ZoneTexte 4"/>
          <p:cNvSpPr txBox="1"/>
          <p:nvPr/>
        </p:nvSpPr>
        <p:spPr>
          <a:xfrm>
            <a:off x="674106" y="2743198"/>
            <a:ext cx="7543800" cy="2693045"/>
          </a:xfrm>
          <a:prstGeom prst="rect">
            <a:avLst/>
          </a:prstGeom>
          <a:noFill/>
        </p:spPr>
        <p:txBody>
          <a:bodyPr wrap="square" rtlCol="0">
            <a:spAutoFit/>
          </a:bodyPr>
          <a:lstStyle/>
          <a:p>
            <a:r>
              <a:rPr lang="fr-CA" sz="2200" dirty="0">
                <a:latin typeface="Swis721 Cn BT" panose="020B0506020202030204" pitchFamily="34" charset="0"/>
              </a:rPr>
              <a:t>Voici </a:t>
            </a:r>
            <a:r>
              <a:rPr lang="fr-CA" sz="2200" dirty="0" smtClean="0">
                <a:latin typeface="Swis721 Cn BT" panose="020B0506020202030204" pitchFamily="34" charset="0"/>
              </a:rPr>
              <a:t>quelques-uns </a:t>
            </a:r>
            <a:r>
              <a:rPr lang="fr-CA" sz="2200" dirty="0">
                <a:latin typeface="Swis721 Cn BT" panose="020B0506020202030204" pitchFamily="34" charset="0"/>
              </a:rPr>
              <a:t>des 15 principes permettant de réaliser un </a:t>
            </a:r>
            <a:r>
              <a:rPr lang="fr-CA" sz="2200" dirty="0">
                <a:effectLst>
                  <a:outerShdw blurRad="38100" dist="38100" dir="2700000" algn="tl">
                    <a:srgbClr val="000000">
                      <a:alpha val="43137"/>
                    </a:srgbClr>
                  </a:outerShdw>
                </a:effectLst>
                <a:latin typeface="Swis721 Cn BT" panose="020B0506020202030204" pitchFamily="34" charset="0"/>
              </a:rPr>
              <a:t>accueil</a:t>
            </a:r>
            <a:r>
              <a:rPr lang="fr-CA" sz="2200" dirty="0">
                <a:latin typeface="Swis721 Cn BT" panose="020B0506020202030204" pitchFamily="34" charset="0"/>
              </a:rPr>
              <a:t> qui manifeste réellement l’amour de Dieu :</a:t>
            </a:r>
          </a:p>
          <a:p>
            <a:endParaRPr lang="fr-CA" sz="1200" dirty="0">
              <a:latin typeface="Swis721 Cn BT" panose="020B0506020202030204" pitchFamily="34" charset="0"/>
            </a:endParaRPr>
          </a:p>
          <a:p>
            <a:pPr marL="342900" indent="-342900">
              <a:buAutoNum type="arabicPeriod"/>
            </a:pPr>
            <a:r>
              <a:rPr lang="fr-CA" sz="1900" dirty="0" smtClean="0"/>
              <a:t>Voir les visiteurs comme personnellement invités par Dieu</a:t>
            </a:r>
          </a:p>
          <a:p>
            <a:pPr marL="342900" indent="-342900">
              <a:buAutoNum type="arabicPeriod"/>
            </a:pPr>
            <a:r>
              <a:rPr lang="fr-CA" sz="1900" dirty="0" smtClean="0"/>
              <a:t>Permette que des relations se bâtissent</a:t>
            </a:r>
          </a:p>
          <a:p>
            <a:pPr marL="342900" indent="-342900">
              <a:buAutoNum type="arabicPeriod"/>
            </a:pPr>
            <a:r>
              <a:rPr lang="fr-CA" sz="1900" dirty="0" smtClean="0"/>
              <a:t>Organiser l’accueil</a:t>
            </a:r>
          </a:p>
          <a:p>
            <a:pPr marL="342900" indent="-342900">
              <a:buAutoNum type="arabicPeriod"/>
            </a:pPr>
            <a:r>
              <a:rPr lang="fr-CA" sz="1900" dirty="0" smtClean="0"/>
              <a:t>Voir l’accueil comme le début d’un processus d’intégration</a:t>
            </a:r>
          </a:p>
          <a:p>
            <a:pPr marL="342900" indent="-342900">
              <a:buAutoNum type="arabicPeriod"/>
            </a:pPr>
            <a:r>
              <a:rPr lang="fr-CA" sz="1900" dirty="0" smtClean="0"/>
              <a:t>Penser aux aspects matériels de l’accueil</a:t>
            </a:r>
          </a:p>
          <a:p>
            <a:endParaRPr lang="fr-CA" dirty="0"/>
          </a:p>
        </p:txBody>
      </p:sp>
      <p:sp>
        <p:nvSpPr>
          <p:cNvPr id="7" name="ZoneTexte 6"/>
          <p:cNvSpPr txBox="1"/>
          <p:nvPr/>
        </p:nvSpPr>
        <p:spPr>
          <a:xfrm>
            <a:off x="139574" y="5791200"/>
            <a:ext cx="3581400" cy="646331"/>
          </a:xfrm>
          <a:prstGeom prst="rect">
            <a:avLst/>
          </a:prstGeom>
          <a:noFill/>
        </p:spPr>
        <p:txBody>
          <a:bodyPr wrap="square" rtlCol="0">
            <a:spAutoFit/>
          </a:bodyPr>
          <a:lstStyle/>
          <a:p>
            <a:r>
              <a:rPr lang="fr-CA" dirty="0" smtClean="0"/>
              <a:t>L’accueil a plus d’importance qu’on le pense …</a:t>
            </a:r>
            <a:endParaRPr lang="fr-CA" dirty="0"/>
          </a:p>
        </p:txBody>
      </p:sp>
      <p:sp>
        <p:nvSpPr>
          <p:cNvPr id="8" name="ZoneTexte 7"/>
          <p:cNvSpPr txBox="1"/>
          <p:nvPr/>
        </p:nvSpPr>
        <p:spPr>
          <a:xfrm>
            <a:off x="5334000" y="5791199"/>
            <a:ext cx="3886200" cy="646331"/>
          </a:xfrm>
          <a:prstGeom prst="rect">
            <a:avLst/>
          </a:prstGeom>
          <a:noFill/>
        </p:spPr>
        <p:txBody>
          <a:bodyPr wrap="square" rtlCol="0">
            <a:spAutoFit/>
          </a:bodyPr>
          <a:lstStyle/>
          <a:p>
            <a:r>
              <a:rPr lang="fr-CA" dirty="0"/>
              <a:t>i</a:t>
            </a:r>
            <a:r>
              <a:rPr lang="fr-CA" dirty="0" smtClean="0"/>
              <a:t>l est le signe d’une vie spirituelle authentique et d’une foi mature.</a:t>
            </a:r>
            <a:endParaRPr lang="fr-CA" dirty="0"/>
          </a:p>
        </p:txBody>
      </p:sp>
    </p:spTree>
    <p:extLst>
      <p:ext uri="{BB962C8B-B14F-4D97-AF65-F5344CB8AC3E}">
        <p14:creationId xmlns:p14="http://schemas.microsoft.com/office/powerpoint/2010/main" val="1584289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2"/>
          <p:cNvSpPr txBox="1">
            <a:spLocks/>
          </p:cNvSpPr>
          <p:nvPr/>
        </p:nvSpPr>
        <p:spPr>
          <a:xfrm>
            <a:off x="381000" y="2166796"/>
            <a:ext cx="7599806" cy="177712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fr-CA" sz="3700" b="1" dirty="0" smtClean="0">
                <a:solidFill>
                  <a:schemeClr val="tx2">
                    <a:lumMod val="75000"/>
                  </a:schemeClr>
                </a:solidFill>
              </a:rPr>
              <a:t>	   Savoir mettre la personne au</a:t>
            </a:r>
            <a:br>
              <a:rPr lang="fr-CA" sz="3700" b="1" dirty="0" smtClean="0">
                <a:solidFill>
                  <a:schemeClr val="tx2">
                    <a:lumMod val="75000"/>
                  </a:schemeClr>
                </a:solidFill>
              </a:rPr>
            </a:br>
            <a:r>
              <a:rPr lang="fr-CA" sz="3700" b="1" dirty="0" smtClean="0">
                <a:solidFill>
                  <a:schemeClr val="tx2">
                    <a:lumMod val="75000"/>
                  </a:schemeClr>
                </a:solidFill>
              </a:rPr>
              <a:t> 	   cœur de l’accueil à l’image</a:t>
            </a:r>
            <a:br>
              <a:rPr lang="fr-CA" sz="3700" b="1" dirty="0" smtClean="0">
                <a:solidFill>
                  <a:schemeClr val="tx2">
                    <a:lumMod val="75000"/>
                  </a:schemeClr>
                </a:solidFill>
              </a:rPr>
            </a:br>
            <a:r>
              <a:rPr lang="fr-CA" sz="3700" b="1" dirty="0" smtClean="0">
                <a:solidFill>
                  <a:schemeClr val="tx2">
                    <a:lumMod val="75000"/>
                  </a:schemeClr>
                </a:solidFill>
              </a:rPr>
              <a:t>	   de l’Évangile</a:t>
            </a:r>
            <a:endParaRPr lang="fr-CA" sz="3700" b="1" dirty="0">
              <a:solidFill>
                <a:schemeClr val="tx2">
                  <a:lumMod val="75000"/>
                </a:schemeClr>
              </a:solidFill>
            </a:endParaRPr>
          </a:p>
        </p:txBody>
      </p:sp>
      <p:sp>
        <p:nvSpPr>
          <p:cNvPr id="2" name="ZoneTexte 1"/>
          <p:cNvSpPr txBox="1"/>
          <p:nvPr/>
        </p:nvSpPr>
        <p:spPr>
          <a:xfrm>
            <a:off x="0" y="0"/>
            <a:ext cx="9151545" cy="1231106"/>
          </a:xfrm>
          <a:prstGeom prst="rect">
            <a:avLst/>
          </a:prstGeom>
          <a:noFill/>
          <a:ln w="12700" cmpd="dbl">
            <a:solidFill>
              <a:schemeClr val="accent1">
                <a:shade val="50000"/>
              </a:schemeClr>
            </a:solidFill>
            <a:prstDash val="dash"/>
          </a:ln>
        </p:spPr>
        <p:txBody>
          <a:bodyPr wrap="square" rtlCol="0">
            <a:spAutoFit/>
          </a:bodyPr>
          <a:lstStyle/>
          <a:p>
            <a:pPr algn="ctr"/>
            <a:r>
              <a:rPr lang="fr-CA" sz="3700" b="1" dirty="0">
                <a:solidFill>
                  <a:schemeClr val="tx2">
                    <a:lumMod val="75000"/>
                  </a:schemeClr>
                </a:solidFill>
              </a:rPr>
              <a:t>L’accueil comme approche au service de la personne et de la M</a:t>
            </a:r>
            <a:r>
              <a:rPr lang="fr-CA" sz="3700" b="1" dirty="0" smtClean="0">
                <a:solidFill>
                  <a:schemeClr val="tx2">
                    <a:lumMod val="75000"/>
                  </a:schemeClr>
                </a:solidFill>
              </a:rPr>
              <a:t>ission</a:t>
            </a:r>
            <a:endParaRPr lang="fr-CA" sz="3700" b="1" dirty="0">
              <a:solidFill>
                <a:schemeClr val="tx2">
                  <a:lumMod val="75000"/>
                </a:schemeClr>
              </a:solidFill>
            </a:endParaRPr>
          </a:p>
        </p:txBody>
      </p:sp>
      <p:sp>
        <p:nvSpPr>
          <p:cNvPr id="5" name="Flèche droite 4"/>
          <p:cNvSpPr/>
          <p:nvPr/>
        </p:nvSpPr>
        <p:spPr>
          <a:xfrm rot="12619589" flipH="1">
            <a:off x="319387" y="2268359"/>
            <a:ext cx="695405" cy="373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8942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2"/>
          <p:cNvSpPr txBox="1">
            <a:spLocks/>
          </p:cNvSpPr>
          <p:nvPr/>
        </p:nvSpPr>
        <p:spPr>
          <a:xfrm>
            <a:off x="228600" y="76200"/>
            <a:ext cx="8686800" cy="114300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None/>
            </a:pPr>
            <a:r>
              <a:rPr lang="fr-CA" sz="3200" b="1" dirty="0" smtClean="0">
                <a:solidFill>
                  <a:schemeClr val="tx2">
                    <a:lumMod val="75000"/>
                  </a:schemeClr>
                </a:solidFill>
                <a:latin typeface="Aharoni" panose="02010803020104030203" pitchFamily="2" charset="-79"/>
                <a:cs typeface="Aharoni" panose="02010803020104030203" pitchFamily="2" charset="-79"/>
              </a:rPr>
              <a:t>Savoir mettre la personne au cœur de l’accueil à l’image de l’Évangile</a:t>
            </a:r>
            <a:endParaRPr lang="fr-CA" sz="3200" b="1" dirty="0">
              <a:solidFill>
                <a:schemeClr val="tx2">
                  <a:lumMod val="75000"/>
                </a:schemeClr>
              </a:solidFill>
              <a:latin typeface="Aharoni" panose="02010803020104030203" pitchFamily="2" charset="-79"/>
              <a:cs typeface="Aharoni" panose="02010803020104030203" pitchFamily="2" charset="-79"/>
            </a:endParaRPr>
          </a:p>
        </p:txBody>
      </p:sp>
      <p:sp>
        <p:nvSpPr>
          <p:cNvPr id="3" name="Rectangle 2"/>
          <p:cNvSpPr/>
          <p:nvPr/>
        </p:nvSpPr>
        <p:spPr>
          <a:xfrm>
            <a:off x="601678" y="1600200"/>
            <a:ext cx="7940644" cy="4893647"/>
          </a:xfrm>
          <a:prstGeom prst="rect">
            <a:avLst/>
          </a:prstGeom>
        </p:spPr>
        <p:txBody>
          <a:bodyPr wrap="square">
            <a:spAutoFit/>
          </a:bodyPr>
          <a:lstStyle/>
          <a:p>
            <a:pPr algn="just"/>
            <a:r>
              <a:rPr lang="fr-CA" dirty="0" smtClean="0"/>
              <a:t> </a:t>
            </a:r>
            <a:r>
              <a:rPr lang="fr-CA" sz="2400" dirty="0"/>
              <a:t>« … </a:t>
            </a:r>
            <a:r>
              <a:rPr lang="fr-FR" sz="2400" dirty="0"/>
              <a:t>ordonnant à la foule de s’asseoir sur l’herbe, Jésus prit les cinq pains et les deux poissons, et, levant les yeux au ciel, il prononça la bénédiction ; il rompit les pains, il les donna aux disciples, et les disciples les donnèrent à la foule. Ils mangèrent tous et ils furent rassasiés… » </a:t>
            </a:r>
            <a:r>
              <a:rPr lang="fr-FR" dirty="0"/>
              <a:t>(Mt 14, 19 s.) </a:t>
            </a:r>
            <a:endParaRPr lang="fr-FR" dirty="0" smtClean="0"/>
          </a:p>
          <a:p>
            <a:endParaRPr lang="fr-CA" sz="2400" dirty="0"/>
          </a:p>
          <a:p>
            <a:r>
              <a:rPr lang="fr-FR" sz="2400" b="1" dirty="0"/>
              <a:t> </a:t>
            </a:r>
            <a:r>
              <a:rPr lang="fr-CA" sz="2400" b="1" dirty="0"/>
              <a:t>  </a:t>
            </a:r>
            <a:endParaRPr lang="fr-CA" sz="2400" dirty="0"/>
          </a:p>
          <a:p>
            <a:pPr algn="just"/>
            <a:r>
              <a:rPr lang="fr-CA" sz="2400" dirty="0" smtClean="0"/>
              <a:t>« En </a:t>
            </a:r>
            <a:r>
              <a:rPr lang="fr-CA" sz="2400" dirty="0"/>
              <a:t>le voyant marcher sur la mer, les disciples furent bouleversés. Ils dirent : « C’est un fantôme. » Pris de peur, ils se mirent à crier. Mais aussitôt Jésus leur parla : « Confiance ! C’est moi ; n’ayez plus peur ! » </a:t>
            </a:r>
            <a:r>
              <a:rPr lang="fr-CA" dirty="0"/>
              <a:t>(Mt 14, 26 s.)</a:t>
            </a:r>
          </a:p>
        </p:txBody>
      </p:sp>
    </p:spTree>
    <p:extLst>
      <p:ext uri="{BB962C8B-B14F-4D97-AF65-F5344CB8AC3E}">
        <p14:creationId xmlns:p14="http://schemas.microsoft.com/office/powerpoint/2010/main" val="974591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2"/>
          <p:cNvSpPr txBox="1">
            <a:spLocks/>
          </p:cNvSpPr>
          <p:nvPr/>
        </p:nvSpPr>
        <p:spPr>
          <a:xfrm>
            <a:off x="337590" y="1524000"/>
            <a:ext cx="8610600" cy="106680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fr-CA" sz="3700" b="1" dirty="0" smtClean="0">
                <a:solidFill>
                  <a:schemeClr val="tx2">
                    <a:lumMod val="75000"/>
                  </a:schemeClr>
                </a:solidFill>
              </a:rPr>
              <a:t>	</a:t>
            </a:r>
            <a:endParaRPr lang="fr-CA" sz="3200" b="1" dirty="0">
              <a:solidFill>
                <a:schemeClr val="tx2">
                  <a:lumMod val="75000"/>
                </a:schemeClr>
              </a:solidFill>
            </a:endParaRPr>
          </a:p>
        </p:txBody>
      </p:sp>
      <p:sp>
        <p:nvSpPr>
          <p:cNvPr id="2" name="ZoneTexte 1"/>
          <p:cNvSpPr txBox="1"/>
          <p:nvPr/>
        </p:nvSpPr>
        <p:spPr>
          <a:xfrm>
            <a:off x="0" y="0"/>
            <a:ext cx="9151545" cy="1231106"/>
          </a:xfrm>
          <a:prstGeom prst="rect">
            <a:avLst/>
          </a:prstGeom>
          <a:noFill/>
          <a:ln w="12700" cmpd="dbl">
            <a:solidFill>
              <a:schemeClr val="accent1">
                <a:shade val="50000"/>
              </a:schemeClr>
            </a:solidFill>
            <a:prstDash val="dash"/>
          </a:ln>
        </p:spPr>
        <p:txBody>
          <a:bodyPr wrap="square" rtlCol="0">
            <a:spAutoFit/>
          </a:bodyPr>
          <a:lstStyle/>
          <a:p>
            <a:pPr algn="ctr"/>
            <a:r>
              <a:rPr lang="fr-CA" sz="3700" b="1" dirty="0">
                <a:solidFill>
                  <a:schemeClr val="tx2">
                    <a:lumMod val="75000"/>
                  </a:schemeClr>
                </a:solidFill>
                <a:latin typeface="Aharoni" panose="02010803020104030203" pitchFamily="2" charset="-79"/>
                <a:cs typeface="Aharoni" panose="02010803020104030203" pitchFamily="2" charset="-79"/>
              </a:rPr>
              <a:t>L’accueil comme approche au service de la personne et de la M</a:t>
            </a:r>
            <a:r>
              <a:rPr lang="fr-CA" sz="3700" b="1" dirty="0" smtClean="0">
                <a:solidFill>
                  <a:schemeClr val="tx2">
                    <a:lumMod val="75000"/>
                  </a:schemeClr>
                </a:solidFill>
                <a:latin typeface="Aharoni" panose="02010803020104030203" pitchFamily="2" charset="-79"/>
                <a:cs typeface="Aharoni" panose="02010803020104030203" pitchFamily="2" charset="-79"/>
              </a:rPr>
              <a:t>ission</a:t>
            </a:r>
            <a:endParaRPr lang="fr-CA" sz="3700" b="1" dirty="0">
              <a:solidFill>
                <a:schemeClr val="tx2">
                  <a:lumMod val="75000"/>
                </a:schemeClr>
              </a:solidFill>
              <a:latin typeface="Aharoni" panose="02010803020104030203" pitchFamily="2" charset="-79"/>
              <a:cs typeface="Aharoni" panose="02010803020104030203" pitchFamily="2" charset="-79"/>
            </a:endParaRPr>
          </a:p>
        </p:txBody>
      </p:sp>
      <p:sp>
        <p:nvSpPr>
          <p:cNvPr id="6" name="ZoneTexte 5"/>
          <p:cNvSpPr txBox="1"/>
          <p:nvPr/>
        </p:nvSpPr>
        <p:spPr>
          <a:xfrm>
            <a:off x="76200" y="1752600"/>
            <a:ext cx="9067800" cy="4516621"/>
          </a:xfrm>
          <a:prstGeom prst="rect">
            <a:avLst/>
          </a:prstGeom>
          <a:noFill/>
        </p:spPr>
        <p:txBody>
          <a:bodyPr wrap="square" rtlCol="0">
            <a:spAutoFit/>
          </a:bodyPr>
          <a:lstStyle/>
          <a:p>
            <a:pPr marL="457200" marR="0" indent="-800100">
              <a:lnSpc>
                <a:spcPct val="115000"/>
              </a:lnSpc>
              <a:spcBef>
                <a:spcPts val="0"/>
              </a:spcBef>
              <a:spcAft>
                <a:spcPts val="0"/>
              </a:spcAft>
              <a:tabLst>
                <a:tab pos="685800" algn="l"/>
                <a:tab pos="914400" algn="l"/>
                <a:tab pos="1028700" algn="l"/>
                <a:tab pos="1771650" algn="l"/>
                <a:tab pos="6743700" algn="r"/>
              </a:tabLst>
            </a:pPr>
            <a:r>
              <a:rPr lang="fr-CA" dirty="0">
                <a:solidFill>
                  <a:srgbClr val="000000"/>
                </a:solidFill>
                <a:latin typeface="Calibri"/>
                <a:ea typeface="Calibri"/>
                <a:cs typeface="Calibri"/>
                <a:sym typeface="Wingdings"/>
              </a:rPr>
              <a:t>	</a:t>
            </a:r>
            <a:r>
              <a:rPr lang="fr-CA" sz="2400" dirty="0">
                <a:solidFill>
                  <a:schemeClr val="tx2">
                    <a:lumMod val="75000"/>
                  </a:schemeClr>
                </a:solidFill>
                <a:latin typeface="Calibri"/>
                <a:ea typeface="Calibri"/>
                <a:cs typeface="Calibri"/>
                <a:sym typeface="Wingdings"/>
              </a:rPr>
              <a:t> </a:t>
            </a:r>
            <a:r>
              <a:rPr lang="fr-CA" sz="2200" dirty="0" smtClean="0">
                <a:solidFill>
                  <a:schemeClr val="tx2">
                    <a:lumMod val="75000"/>
                  </a:schemeClr>
                </a:solidFill>
                <a:latin typeface="Calibri"/>
                <a:ea typeface="Calibri"/>
                <a:cs typeface="Calibri"/>
              </a:rPr>
              <a:t>Une </a:t>
            </a:r>
            <a:r>
              <a:rPr lang="fr-CA" sz="2200" dirty="0">
                <a:solidFill>
                  <a:schemeClr val="tx2">
                    <a:lumMod val="75000"/>
                  </a:schemeClr>
                </a:solidFill>
                <a:latin typeface="Calibri"/>
                <a:ea typeface="Calibri"/>
                <a:cs typeface="Calibri"/>
              </a:rPr>
              <a:t>approche plus sociologique</a:t>
            </a:r>
            <a:endParaRPr lang="fr-CA" sz="2200" dirty="0">
              <a:solidFill>
                <a:schemeClr val="tx2">
                  <a:lumMod val="75000"/>
                </a:schemeClr>
              </a:solidFill>
              <a:latin typeface="Calibri"/>
              <a:ea typeface="Calibri"/>
              <a:cs typeface="Times New Roman"/>
            </a:endParaRPr>
          </a:p>
          <a:p>
            <a:pPr marL="457200" marR="0" indent="-800100">
              <a:lnSpc>
                <a:spcPct val="115000"/>
              </a:lnSpc>
              <a:spcBef>
                <a:spcPts val="0"/>
              </a:spcBef>
              <a:spcAft>
                <a:spcPts val="0"/>
              </a:spcAft>
              <a:tabLst>
                <a:tab pos="685800" algn="l"/>
                <a:tab pos="914400" algn="l"/>
                <a:tab pos="1028700" algn="l"/>
                <a:tab pos="1828800" algn="l"/>
                <a:tab pos="1943100" algn="l"/>
                <a:tab pos="6743700" algn="r"/>
              </a:tabLst>
            </a:pPr>
            <a:r>
              <a:rPr lang="fr-CA" sz="2200" dirty="0">
                <a:solidFill>
                  <a:srgbClr val="000000"/>
                </a:solidFill>
                <a:latin typeface="Calibri"/>
                <a:ea typeface="Calibri"/>
                <a:cs typeface="Calibri"/>
              </a:rPr>
              <a:t>		</a:t>
            </a:r>
            <a:r>
              <a:rPr lang="fr-CA" sz="2200" dirty="0" smtClean="0">
                <a:solidFill>
                  <a:srgbClr val="000000"/>
                </a:solidFill>
                <a:latin typeface="Calibri"/>
                <a:ea typeface="Calibri"/>
                <a:cs typeface="Calibri"/>
              </a:rPr>
              <a:t> </a:t>
            </a:r>
            <a:r>
              <a:rPr lang="fr-CA" sz="2200" dirty="0" smtClean="0">
                <a:solidFill>
                  <a:schemeClr val="tx2">
                    <a:lumMod val="75000"/>
                  </a:schemeClr>
                </a:solidFill>
                <a:latin typeface="Calibri"/>
                <a:ea typeface="Calibri"/>
                <a:cs typeface="Calibri"/>
              </a:rPr>
              <a:t>-</a:t>
            </a:r>
            <a:r>
              <a:rPr lang="fr-CA" sz="2200" dirty="0">
                <a:solidFill>
                  <a:schemeClr val="tx2">
                    <a:lumMod val="75000"/>
                  </a:schemeClr>
                </a:solidFill>
                <a:latin typeface="Calibri"/>
                <a:ea typeface="Calibri"/>
                <a:cs typeface="Calibri"/>
              </a:rPr>
              <a:t>	</a:t>
            </a:r>
            <a:r>
              <a:rPr lang="fr-CA" sz="2200" dirty="0" smtClean="0">
                <a:solidFill>
                  <a:schemeClr val="tx2">
                    <a:lumMod val="75000"/>
                  </a:schemeClr>
                </a:solidFill>
                <a:latin typeface="Calibri"/>
                <a:ea typeface="Calibri"/>
                <a:cs typeface="Calibri"/>
              </a:rPr>
              <a:t> Des </a:t>
            </a:r>
            <a:r>
              <a:rPr lang="fr-CA" sz="2200" dirty="0">
                <a:solidFill>
                  <a:schemeClr val="tx2">
                    <a:lumMod val="75000"/>
                  </a:schemeClr>
                </a:solidFill>
                <a:latin typeface="Calibri"/>
                <a:ea typeface="Calibri"/>
                <a:cs typeface="Calibri"/>
              </a:rPr>
              <a:t>Églises et des responsables paroissiaux parlent de </a:t>
            </a:r>
            <a:r>
              <a:rPr lang="fr-CA" sz="2200" dirty="0" smtClean="0">
                <a:solidFill>
                  <a:schemeClr val="tx2">
                    <a:lumMod val="75000"/>
                  </a:schemeClr>
                </a:solidFill>
                <a:latin typeface="Calibri"/>
                <a:ea typeface="Calibri"/>
                <a:cs typeface="Calibri"/>
              </a:rPr>
              <a:t>l’accueil</a:t>
            </a:r>
          </a:p>
          <a:p>
            <a:pPr marL="457200" marR="0" indent="-800100">
              <a:lnSpc>
                <a:spcPct val="115000"/>
              </a:lnSpc>
              <a:spcBef>
                <a:spcPts val="0"/>
              </a:spcBef>
              <a:spcAft>
                <a:spcPts val="0"/>
              </a:spcAft>
              <a:tabLst>
                <a:tab pos="685800" algn="l"/>
                <a:tab pos="914400" algn="l"/>
                <a:tab pos="1028700" algn="l"/>
                <a:tab pos="1828800" algn="l"/>
                <a:tab pos="1943100" algn="l"/>
                <a:tab pos="6743700" algn="r"/>
              </a:tabLst>
            </a:pPr>
            <a:r>
              <a:rPr lang="fr-CA" sz="2200" dirty="0">
                <a:solidFill>
                  <a:srgbClr val="000000"/>
                </a:solidFill>
                <a:latin typeface="Calibri"/>
                <a:ea typeface="Calibri"/>
                <a:cs typeface="Calibri"/>
              </a:rPr>
              <a:t> </a:t>
            </a:r>
            <a:endParaRPr lang="fr-CA" sz="2200" dirty="0">
              <a:latin typeface="Calibri"/>
              <a:ea typeface="Calibri"/>
              <a:cs typeface="Times New Roman"/>
            </a:endParaRPr>
          </a:p>
          <a:p>
            <a:pPr marL="457200" marR="0" indent="-800100">
              <a:lnSpc>
                <a:spcPct val="115000"/>
              </a:lnSpc>
              <a:spcBef>
                <a:spcPts val="0"/>
              </a:spcBef>
              <a:spcAft>
                <a:spcPts val="0"/>
              </a:spcAft>
              <a:tabLst>
                <a:tab pos="685800" algn="l"/>
                <a:tab pos="914400" algn="l"/>
                <a:tab pos="1028700" algn="l"/>
                <a:tab pos="1371600" algn="l"/>
                <a:tab pos="6743700" algn="r"/>
              </a:tabLst>
            </a:pPr>
            <a:r>
              <a:rPr lang="fr-CA" sz="2200" dirty="0">
                <a:solidFill>
                  <a:srgbClr val="000000"/>
                </a:solidFill>
                <a:latin typeface="Calibri"/>
                <a:ea typeface="Calibri"/>
                <a:cs typeface="Calibri"/>
              </a:rPr>
              <a:t>	</a:t>
            </a:r>
            <a:r>
              <a:rPr lang="fr-CA" sz="2400" dirty="0">
                <a:solidFill>
                  <a:schemeClr val="tx2">
                    <a:lumMod val="75000"/>
                  </a:schemeClr>
                </a:solidFill>
                <a:latin typeface="Calibri"/>
                <a:ea typeface="Calibri"/>
                <a:cs typeface="Calibri"/>
                <a:sym typeface="Wingdings"/>
              </a:rPr>
              <a:t>  </a:t>
            </a:r>
            <a:r>
              <a:rPr lang="fr-CA" sz="2200" dirty="0" smtClean="0">
                <a:solidFill>
                  <a:schemeClr val="tx2">
                    <a:lumMod val="75000"/>
                  </a:schemeClr>
                </a:solidFill>
                <a:latin typeface="Calibri"/>
                <a:ea typeface="Calibri"/>
                <a:cs typeface="Calibri"/>
              </a:rPr>
              <a:t>Une </a:t>
            </a:r>
            <a:r>
              <a:rPr lang="fr-CA" sz="2200" dirty="0">
                <a:solidFill>
                  <a:schemeClr val="tx2">
                    <a:lumMod val="75000"/>
                  </a:schemeClr>
                </a:solidFill>
                <a:latin typeface="Calibri"/>
                <a:ea typeface="Calibri"/>
                <a:cs typeface="Calibri"/>
              </a:rPr>
              <a:t>approche biblique</a:t>
            </a:r>
            <a:endParaRPr lang="fr-CA" sz="2200" dirty="0">
              <a:solidFill>
                <a:schemeClr val="tx2">
                  <a:lumMod val="75000"/>
                </a:schemeClr>
              </a:solidFill>
              <a:latin typeface="Calibri"/>
              <a:ea typeface="Calibri"/>
              <a:cs typeface="Times New Roman"/>
            </a:endParaRPr>
          </a:p>
          <a:p>
            <a:pPr marL="457200" marR="0" indent="-457200">
              <a:lnSpc>
                <a:spcPct val="115000"/>
              </a:lnSpc>
              <a:spcBef>
                <a:spcPts val="0"/>
              </a:spcBef>
              <a:spcAft>
                <a:spcPts val="0"/>
              </a:spcAft>
              <a:tabLst>
                <a:tab pos="685800" algn="l"/>
                <a:tab pos="914400" algn="l"/>
                <a:tab pos="1028700" algn="l"/>
                <a:tab pos="1828800" algn="l"/>
                <a:tab pos="1943100" algn="l"/>
                <a:tab pos="6743700" algn="r"/>
              </a:tabLst>
            </a:pPr>
            <a:r>
              <a:rPr lang="fr-CA" sz="2200" dirty="0">
                <a:solidFill>
                  <a:schemeClr val="tx2">
                    <a:lumMod val="75000"/>
                  </a:schemeClr>
                </a:solidFill>
                <a:latin typeface="Calibri"/>
                <a:ea typeface="Calibri"/>
                <a:cs typeface="Calibri"/>
              </a:rPr>
              <a:t>		</a:t>
            </a:r>
            <a:r>
              <a:rPr lang="fr-CA" sz="2200" dirty="0" smtClean="0">
                <a:solidFill>
                  <a:schemeClr val="tx2">
                    <a:lumMod val="75000"/>
                  </a:schemeClr>
                </a:solidFill>
                <a:latin typeface="Calibri"/>
                <a:ea typeface="Calibri"/>
                <a:cs typeface="Calibri"/>
              </a:rPr>
              <a:t>  -</a:t>
            </a:r>
            <a:r>
              <a:rPr lang="fr-CA" sz="2200" dirty="0">
                <a:solidFill>
                  <a:schemeClr val="tx2">
                    <a:lumMod val="75000"/>
                  </a:schemeClr>
                </a:solidFill>
                <a:latin typeface="Calibri"/>
                <a:ea typeface="Calibri"/>
                <a:cs typeface="Calibri"/>
              </a:rPr>
              <a:t>	</a:t>
            </a:r>
            <a:r>
              <a:rPr lang="fr-CA" sz="2200" dirty="0" smtClean="0">
                <a:solidFill>
                  <a:schemeClr val="tx2">
                    <a:lumMod val="75000"/>
                  </a:schemeClr>
                </a:solidFill>
                <a:latin typeface="Calibri"/>
                <a:ea typeface="Calibri"/>
                <a:cs typeface="Calibri"/>
              </a:rPr>
              <a:t> Savoir </a:t>
            </a:r>
            <a:r>
              <a:rPr lang="fr-CA" sz="2200" dirty="0">
                <a:solidFill>
                  <a:schemeClr val="tx2">
                    <a:lumMod val="75000"/>
                  </a:schemeClr>
                </a:solidFill>
                <a:latin typeface="Calibri"/>
                <a:ea typeface="Calibri"/>
                <a:cs typeface="Calibri"/>
              </a:rPr>
              <a:t>mettre la personne au cœur de l’accueil à l’image de l’Évangile</a:t>
            </a:r>
            <a:endParaRPr lang="fr-CA" sz="2200" dirty="0">
              <a:solidFill>
                <a:schemeClr val="tx2">
                  <a:lumMod val="75000"/>
                </a:schemeClr>
              </a:solidFill>
              <a:latin typeface="Calibri"/>
              <a:ea typeface="Calibri"/>
              <a:cs typeface="Times New Roman"/>
            </a:endParaRPr>
          </a:p>
          <a:p>
            <a:pPr marL="457200" marR="0" indent="-457200">
              <a:lnSpc>
                <a:spcPct val="115000"/>
              </a:lnSpc>
              <a:spcBef>
                <a:spcPts val="0"/>
              </a:spcBef>
              <a:spcAft>
                <a:spcPts val="0"/>
              </a:spcAft>
              <a:tabLst>
                <a:tab pos="685800" algn="l"/>
                <a:tab pos="914400" algn="l"/>
                <a:tab pos="1028700" algn="l"/>
                <a:tab pos="1371600" algn="l"/>
                <a:tab pos="6743700" algn="r"/>
              </a:tabLst>
            </a:pPr>
            <a:r>
              <a:rPr lang="fr-CA" sz="2200" dirty="0">
                <a:solidFill>
                  <a:schemeClr val="tx2">
                    <a:lumMod val="75000"/>
                  </a:schemeClr>
                </a:solidFill>
                <a:latin typeface="Calibri"/>
                <a:ea typeface="Calibri"/>
                <a:cs typeface="Calibri"/>
              </a:rPr>
              <a:t>					</a:t>
            </a:r>
            <a:endParaRPr lang="fr-CA" sz="2200" dirty="0">
              <a:solidFill>
                <a:schemeClr val="tx2">
                  <a:lumMod val="75000"/>
                </a:schemeClr>
              </a:solidFill>
              <a:latin typeface="Calibri"/>
              <a:ea typeface="Calibri"/>
              <a:cs typeface="Times New Roman"/>
            </a:endParaRPr>
          </a:p>
          <a:p>
            <a:pPr marL="457200" marR="0" indent="-800100">
              <a:lnSpc>
                <a:spcPct val="115000"/>
              </a:lnSpc>
              <a:spcBef>
                <a:spcPts val="0"/>
              </a:spcBef>
              <a:spcAft>
                <a:spcPts val="0"/>
              </a:spcAft>
              <a:tabLst>
                <a:tab pos="685800" algn="l"/>
                <a:tab pos="914400" algn="l"/>
                <a:tab pos="1028700" algn="l"/>
                <a:tab pos="1828800" algn="l"/>
                <a:tab pos="1943100" algn="l"/>
                <a:tab pos="6743700" algn="r"/>
              </a:tabLst>
            </a:pPr>
            <a:r>
              <a:rPr lang="fr-CA" sz="2200" dirty="0">
                <a:solidFill>
                  <a:schemeClr val="tx2">
                    <a:lumMod val="75000"/>
                  </a:schemeClr>
                </a:solidFill>
                <a:latin typeface="Calibri"/>
                <a:ea typeface="Calibri"/>
                <a:cs typeface="Calibri"/>
              </a:rPr>
              <a:t>	</a:t>
            </a:r>
            <a:r>
              <a:rPr lang="fr-CA" sz="2400" dirty="0">
                <a:solidFill>
                  <a:schemeClr val="tx2">
                    <a:lumMod val="75000"/>
                  </a:schemeClr>
                </a:solidFill>
                <a:latin typeface="Calibri"/>
                <a:ea typeface="Calibri"/>
                <a:cs typeface="Calibri"/>
                <a:sym typeface="Wingdings"/>
              </a:rPr>
              <a:t>  </a:t>
            </a:r>
            <a:r>
              <a:rPr lang="fr-CA" sz="2200" dirty="0" smtClean="0">
                <a:solidFill>
                  <a:schemeClr val="tx2">
                    <a:lumMod val="75000"/>
                  </a:schemeClr>
                </a:solidFill>
                <a:latin typeface="Calibri"/>
                <a:ea typeface="Calibri"/>
                <a:cs typeface="Calibri"/>
              </a:rPr>
              <a:t>Une </a:t>
            </a:r>
            <a:r>
              <a:rPr lang="fr-CA" sz="2200" dirty="0">
                <a:solidFill>
                  <a:schemeClr val="tx2">
                    <a:lumMod val="75000"/>
                  </a:schemeClr>
                </a:solidFill>
                <a:latin typeface="Calibri"/>
                <a:ea typeface="Calibri"/>
                <a:cs typeface="Calibri"/>
              </a:rPr>
              <a:t>approche ecclésiologique</a:t>
            </a:r>
            <a:endParaRPr lang="fr-CA" sz="2200" dirty="0">
              <a:solidFill>
                <a:schemeClr val="tx2">
                  <a:lumMod val="75000"/>
                </a:schemeClr>
              </a:solidFill>
              <a:latin typeface="Calibri"/>
              <a:ea typeface="Calibri"/>
              <a:cs typeface="Times New Roman"/>
            </a:endParaRPr>
          </a:p>
          <a:p>
            <a:pPr marL="457200" marR="0" indent="-800100">
              <a:lnSpc>
                <a:spcPct val="115000"/>
              </a:lnSpc>
              <a:spcBef>
                <a:spcPts val="0"/>
              </a:spcBef>
              <a:spcAft>
                <a:spcPts val="0"/>
              </a:spcAft>
              <a:tabLst>
                <a:tab pos="685800" algn="l"/>
                <a:tab pos="914400" algn="l"/>
                <a:tab pos="1028700" algn="l"/>
                <a:tab pos="1828800" algn="l"/>
                <a:tab pos="1943100" algn="l"/>
                <a:tab pos="6743700" algn="r"/>
              </a:tabLst>
            </a:pPr>
            <a:r>
              <a:rPr lang="fr-CA" sz="2200" dirty="0">
                <a:solidFill>
                  <a:schemeClr val="tx2">
                    <a:lumMod val="75000"/>
                  </a:schemeClr>
                </a:solidFill>
                <a:latin typeface="Calibri"/>
                <a:ea typeface="Calibri"/>
                <a:cs typeface="Calibri"/>
              </a:rPr>
              <a:t>		</a:t>
            </a:r>
            <a:r>
              <a:rPr lang="fr-CA" sz="2200" dirty="0" smtClean="0">
                <a:solidFill>
                  <a:schemeClr val="tx2">
                    <a:lumMod val="75000"/>
                  </a:schemeClr>
                </a:solidFill>
                <a:latin typeface="Calibri"/>
                <a:ea typeface="Calibri"/>
                <a:cs typeface="Calibri"/>
              </a:rPr>
              <a:t>  -</a:t>
            </a:r>
            <a:r>
              <a:rPr lang="fr-CA" sz="2200" dirty="0">
                <a:solidFill>
                  <a:schemeClr val="tx2">
                    <a:lumMod val="75000"/>
                  </a:schemeClr>
                </a:solidFill>
                <a:latin typeface="Calibri"/>
                <a:ea typeface="Calibri"/>
                <a:cs typeface="Calibri"/>
              </a:rPr>
              <a:t>	</a:t>
            </a:r>
            <a:r>
              <a:rPr lang="fr-CA" sz="2200" dirty="0" smtClean="0">
                <a:solidFill>
                  <a:schemeClr val="tx2">
                    <a:lumMod val="75000"/>
                  </a:schemeClr>
                </a:solidFill>
                <a:latin typeface="Calibri"/>
                <a:ea typeface="Calibri"/>
                <a:cs typeface="Calibri"/>
              </a:rPr>
              <a:t>  Pourquoi </a:t>
            </a:r>
            <a:r>
              <a:rPr lang="fr-CA" sz="2200" dirty="0">
                <a:solidFill>
                  <a:schemeClr val="tx2">
                    <a:lumMod val="75000"/>
                  </a:schemeClr>
                </a:solidFill>
                <a:latin typeface="Calibri"/>
                <a:ea typeface="Calibri"/>
                <a:cs typeface="Calibri"/>
              </a:rPr>
              <a:t>il importe que l’Église développe l’accueil?</a:t>
            </a:r>
            <a:endParaRPr lang="fr-CA" sz="2200" dirty="0">
              <a:solidFill>
                <a:schemeClr val="tx2">
                  <a:lumMod val="75000"/>
                </a:schemeClr>
              </a:solidFill>
              <a:latin typeface="Calibri"/>
              <a:ea typeface="Calibri"/>
              <a:cs typeface="Times New Roman"/>
            </a:endParaRPr>
          </a:p>
          <a:p>
            <a:pPr marL="457200" marR="0" indent="-800100">
              <a:lnSpc>
                <a:spcPct val="115000"/>
              </a:lnSpc>
              <a:spcBef>
                <a:spcPts val="0"/>
              </a:spcBef>
              <a:spcAft>
                <a:spcPts val="0"/>
              </a:spcAft>
              <a:tabLst>
                <a:tab pos="685800" algn="l"/>
                <a:tab pos="914400" algn="l"/>
                <a:tab pos="1028700" algn="l"/>
                <a:tab pos="1828800" algn="l"/>
                <a:tab pos="1943100" algn="l"/>
                <a:tab pos="6743700" algn="r"/>
              </a:tabLst>
            </a:pPr>
            <a:r>
              <a:rPr lang="fr-CA" sz="2200" dirty="0">
                <a:solidFill>
                  <a:schemeClr val="tx2">
                    <a:lumMod val="75000"/>
                  </a:schemeClr>
                </a:solidFill>
                <a:latin typeface="Calibri"/>
                <a:ea typeface="Calibri"/>
                <a:cs typeface="Calibri"/>
              </a:rPr>
              <a:t> </a:t>
            </a:r>
            <a:endParaRPr lang="fr-CA" sz="2200" dirty="0">
              <a:solidFill>
                <a:schemeClr val="tx2">
                  <a:lumMod val="75000"/>
                </a:schemeClr>
              </a:solidFill>
              <a:latin typeface="Calibri"/>
              <a:ea typeface="Calibri"/>
              <a:cs typeface="Times New Roman"/>
            </a:endParaRPr>
          </a:p>
          <a:p>
            <a:pPr indent="-342900">
              <a:lnSpc>
                <a:spcPct val="115000"/>
              </a:lnSpc>
              <a:tabLst>
                <a:tab pos="685800" algn="l"/>
                <a:tab pos="914400" algn="l"/>
                <a:tab pos="1028700" algn="l"/>
                <a:tab pos="1828800" algn="l"/>
                <a:tab pos="1943100" algn="l"/>
                <a:tab pos="6743700" algn="r"/>
              </a:tabLst>
            </a:pPr>
            <a:r>
              <a:rPr lang="fr-CA" sz="2200" dirty="0">
                <a:solidFill>
                  <a:schemeClr val="tx2">
                    <a:lumMod val="75000"/>
                  </a:schemeClr>
                </a:solidFill>
                <a:latin typeface="Calibri"/>
                <a:ea typeface="Calibri"/>
                <a:cs typeface="Calibri"/>
              </a:rPr>
              <a:t>  </a:t>
            </a:r>
            <a:r>
              <a:rPr lang="fr-CA" sz="2200" dirty="0" smtClean="0">
                <a:solidFill>
                  <a:schemeClr val="tx2">
                    <a:lumMod val="75000"/>
                  </a:schemeClr>
                </a:solidFill>
                <a:latin typeface="Calibri"/>
                <a:ea typeface="Calibri"/>
                <a:cs typeface="Calibri"/>
              </a:rPr>
              <a:t>       </a:t>
            </a:r>
            <a:r>
              <a:rPr lang="fr-CA" sz="2400" dirty="0" smtClean="0">
                <a:solidFill>
                  <a:schemeClr val="tx2">
                    <a:lumMod val="75000"/>
                  </a:schemeClr>
                </a:solidFill>
                <a:latin typeface="Calibri"/>
                <a:ea typeface="Calibri"/>
                <a:cs typeface="Calibri"/>
                <a:sym typeface="Wingdings"/>
              </a:rPr>
              <a:t> </a:t>
            </a:r>
            <a:r>
              <a:rPr lang="fr-CA" sz="2200" dirty="0" smtClean="0">
                <a:solidFill>
                  <a:schemeClr val="tx2">
                    <a:lumMod val="75000"/>
                  </a:schemeClr>
                </a:solidFill>
                <a:latin typeface="Calibri"/>
                <a:ea typeface="Calibri"/>
                <a:cs typeface="Calibri"/>
              </a:rPr>
              <a:t>Une </a:t>
            </a:r>
            <a:r>
              <a:rPr lang="fr-CA" sz="2200" dirty="0">
                <a:solidFill>
                  <a:schemeClr val="tx2">
                    <a:lumMod val="75000"/>
                  </a:schemeClr>
                </a:solidFill>
                <a:latin typeface="Calibri"/>
                <a:ea typeface="Calibri"/>
                <a:cs typeface="Calibri"/>
              </a:rPr>
              <a:t>approche pastorale</a:t>
            </a:r>
            <a:endParaRPr lang="fr-CA" sz="2200" dirty="0">
              <a:solidFill>
                <a:schemeClr val="tx2">
                  <a:lumMod val="75000"/>
                </a:schemeClr>
              </a:solidFill>
              <a:latin typeface="Calibri"/>
              <a:ea typeface="Calibri"/>
              <a:cs typeface="Times New Roman"/>
            </a:endParaRPr>
          </a:p>
          <a:p>
            <a:pPr indent="-342900">
              <a:lnSpc>
                <a:spcPct val="115000"/>
              </a:lnSpc>
              <a:tabLst>
                <a:tab pos="685800" algn="l"/>
                <a:tab pos="914400" algn="l"/>
                <a:tab pos="1028700" algn="l"/>
                <a:tab pos="1828800" algn="l"/>
                <a:tab pos="1943100" algn="l"/>
                <a:tab pos="6743700" algn="r"/>
              </a:tabLst>
            </a:pPr>
            <a:r>
              <a:rPr lang="fr-CA" sz="2200" dirty="0">
                <a:solidFill>
                  <a:schemeClr val="tx2">
                    <a:lumMod val="75000"/>
                  </a:schemeClr>
                </a:solidFill>
                <a:latin typeface="Calibri"/>
                <a:ea typeface="Calibri"/>
                <a:cs typeface="Calibri"/>
              </a:rPr>
              <a:t>	</a:t>
            </a:r>
            <a:r>
              <a:rPr lang="fr-CA" sz="2200" dirty="0" smtClean="0">
                <a:solidFill>
                  <a:schemeClr val="tx2">
                    <a:lumMod val="75000"/>
                  </a:schemeClr>
                </a:solidFill>
                <a:latin typeface="Calibri"/>
                <a:ea typeface="Calibri"/>
                <a:cs typeface="Calibri"/>
              </a:rPr>
              <a:t> -   L’acte </a:t>
            </a:r>
            <a:r>
              <a:rPr lang="fr-CA" sz="2200" dirty="0">
                <a:solidFill>
                  <a:schemeClr val="tx2">
                    <a:lumMod val="75000"/>
                  </a:schemeClr>
                </a:solidFill>
                <a:latin typeface="Calibri"/>
                <a:ea typeface="Calibri"/>
                <a:cs typeface="Calibri"/>
              </a:rPr>
              <a:t>clé de la pastorale : accueillir</a:t>
            </a:r>
            <a:endParaRPr lang="fr-CA" sz="2200" dirty="0">
              <a:solidFill>
                <a:schemeClr val="tx2">
                  <a:lumMod val="75000"/>
                </a:schemeClr>
              </a:solidFill>
              <a:effectLst/>
              <a:latin typeface="Calibri"/>
              <a:ea typeface="Calibri"/>
              <a:cs typeface="Times New Roman"/>
            </a:endParaRPr>
          </a:p>
        </p:txBody>
      </p:sp>
    </p:spTree>
    <p:extLst>
      <p:ext uri="{BB962C8B-B14F-4D97-AF65-F5344CB8AC3E}">
        <p14:creationId xmlns:p14="http://schemas.microsoft.com/office/powerpoint/2010/main" val="1052533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2"/>
          <p:cNvSpPr txBox="1">
            <a:spLocks/>
          </p:cNvSpPr>
          <p:nvPr/>
        </p:nvSpPr>
        <p:spPr>
          <a:xfrm>
            <a:off x="381000" y="2166796"/>
            <a:ext cx="8610600" cy="177712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None/>
            </a:pPr>
            <a:r>
              <a:rPr lang="fr-CA" sz="3700" b="1" dirty="0" smtClean="0">
                <a:solidFill>
                  <a:schemeClr val="tx2">
                    <a:lumMod val="75000"/>
                  </a:schemeClr>
                </a:solidFill>
              </a:rPr>
              <a:t>	  Pourquoi il importe que l’Église</a:t>
            </a:r>
            <a:br>
              <a:rPr lang="fr-CA" sz="3700" b="1" dirty="0" smtClean="0">
                <a:solidFill>
                  <a:schemeClr val="tx2">
                    <a:lumMod val="75000"/>
                  </a:schemeClr>
                </a:solidFill>
              </a:rPr>
            </a:br>
            <a:r>
              <a:rPr lang="fr-CA" sz="3700" b="1" dirty="0" smtClean="0">
                <a:solidFill>
                  <a:schemeClr val="tx2">
                    <a:lumMod val="75000"/>
                  </a:schemeClr>
                </a:solidFill>
              </a:rPr>
              <a:t>développe l’</a:t>
            </a:r>
            <a:r>
              <a:rPr lang="fr-CA" sz="3700" b="1" dirty="0" smtClean="0">
                <a:solidFill>
                  <a:schemeClr val="tx2">
                    <a:lumMod val="75000"/>
                  </a:schemeClr>
                </a:solidFill>
                <a:effectLst>
                  <a:outerShdw blurRad="38100" dist="38100" dir="2700000" algn="tl">
                    <a:srgbClr val="000000">
                      <a:alpha val="43137"/>
                    </a:srgbClr>
                  </a:outerShdw>
                </a:effectLst>
              </a:rPr>
              <a:t>ACCUEIL</a:t>
            </a:r>
            <a:r>
              <a:rPr lang="fr-CA" sz="3700" b="1" dirty="0" smtClean="0">
                <a:solidFill>
                  <a:schemeClr val="tx2">
                    <a:lumMod val="75000"/>
                  </a:schemeClr>
                </a:solidFill>
              </a:rPr>
              <a:t> ?</a:t>
            </a:r>
            <a:endParaRPr lang="fr-CA" sz="3700" b="1" dirty="0">
              <a:solidFill>
                <a:schemeClr val="tx2">
                  <a:lumMod val="75000"/>
                </a:schemeClr>
              </a:solidFill>
            </a:endParaRPr>
          </a:p>
        </p:txBody>
      </p:sp>
      <p:sp>
        <p:nvSpPr>
          <p:cNvPr id="2" name="ZoneTexte 1"/>
          <p:cNvSpPr txBox="1"/>
          <p:nvPr/>
        </p:nvSpPr>
        <p:spPr>
          <a:xfrm>
            <a:off x="0" y="0"/>
            <a:ext cx="9151545" cy="1231106"/>
          </a:xfrm>
          <a:prstGeom prst="rect">
            <a:avLst/>
          </a:prstGeom>
          <a:noFill/>
          <a:ln w="12700" cmpd="dbl">
            <a:solidFill>
              <a:schemeClr val="accent1">
                <a:shade val="50000"/>
              </a:schemeClr>
            </a:solidFill>
            <a:prstDash val="dash"/>
          </a:ln>
        </p:spPr>
        <p:txBody>
          <a:bodyPr wrap="square" rtlCol="0">
            <a:spAutoFit/>
          </a:bodyPr>
          <a:lstStyle/>
          <a:p>
            <a:pPr algn="ctr"/>
            <a:r>
              <a:rPr lang="fr-CA" sz="3700" b="1" dirty="0">
                <a:solidFill>
                  <a:schemeClr val="tx2">
                    <a:lumMod val="75000"/>
                  </a:schemeClr>
                </a:solidFill>
              </a:rPr>
              <a:t>L’accueil comme approche au service de la personne et de la </a:t>
            </a:r>
            <a:r>
              <a:rPr lang="fr-CA" sz="3700" b="1" dirty="0" smtClean="0">
                <a:solidFill>
                  <a:schemeClr val="tx2">
                    <a:lumMod val="75000"/>
                  </a:schemeClr>
                </a:solidFill>
              </a:rPr>
              <a:t>Mission</a:t>
            </a:r>
            <a:endParaRPr lang="fr-CA" sz="3700" b="1" dirty="0">
              <a:solidFill>
                <a:schemeClr val="tx2">
                  <a:lumMod val="75000"/>
                </a:schemeClr>
              </a:solidFill>
            </a:endParaRPr>
          </a:p>
        </p:txBody>
      </p:sp>
      <p:sp>
        <p:nvSpPr>
          <p:cNvPr id="5" name="Flèche droite 4"/>
          <p:cNvSpPr/>
          <p:nvPr/>
        </p:nvSpPr>
        <p:spPr>
          <a:xfrm rot="11921217" flipH="1">
            <a:off x="510868" y="2463765"/>
            <a:ext cx="695405" cy="373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77867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0" y="0"/>
            <a:ext cx="9151545" cy="1231106"/>
          </a:xfrm>
          <a:prstGeom prst="rect">
            <a:avLst/>
          </a:prstGeom>
          <a:noFill/>
          <a:ln w="12700" cmpd="dbl">
            <a:solidFill>
              <a:schemeClr val="accent1">
                <a:shade val="50000"/>
              </a:schemeClr>
            </a:solidFill>
            <a:prstDash val="dash"/>
          </a:ln>
        </p:spPr>
        <p:txBody>
          <a:bodyPr wrap="square" rtlCol="0">
            <a:spAutoFit/>
          </a:bodyPr>
          <a:lstStyle/>
          <a:p>
            <a:pPr algn="ctr"/>
            <a:r>
              <a:rPr lang="fr-CA" sz="3700" b="1" dirty="0">
                <a:solidFill>
                  <a:schemeClr val="tx2">
                    <a:lumMod val="75000"/>
                  </a:schemeClr>
                </a:solidFill>
              </a:rPr>
              <a:t>Pourquoi il importe que l’Église</a:t>
            </a:r>
            <a:br>
              <a:rPr lang="fr-CA" sz="3700" b="1" dirty="0">
                <a:solidFill>
                  <a:schemeClr val="tx2">
                    <a:lumMod val="75000"/>
                  </a:schemeClr>
                </a:solidFill>
              </a:rPr>
            </a:br>
            <a:r>
              <a:rPr lang="fr-CA" sz="3700" b="1" dirty="0">
                <a:solidFill>
                  <a:schemeClr val="tx2">
                    <a:lumMod val="75000"/>
                  </a:schemeClr>
                </a:solidFill>
              </a:rPr>
              <a:t>développe l’</a:t>
            </a:r>
            <a:r>
              <a:rPr lang="fr-CA" sz="3700" b="1" dirty="0">
                <a:solidFill>
                  <a:schemeClr val="tx2">
                    <a:lumMod val="75000"/>
                  </a:schemeClr>
                </a:solidFill>
                <a:effectLst>
                  <a:outerShdw blurRad="38100" dist="38100" dir="2700000" algn="tl">
                    <a:srgbClr val="000000">
                      <a:alpha val="43137"/>
                    </a:srgbClr>
                  </a:outerShdw>
                </a:effectLst>
              </a:rPr>
              <a:t>ACCUEIL</a:t>
            </a:r>
            <a:r>
              <a:rPr lang="fr-CA" sz="3700" b="1" dirty="0">
                <a:solidFill>
                  <a:schemeClr val="tx2">
                    <a:lumMod val="75000"/>
                  </a:schemeClr>
                </a:solidFill>
              </a:rPr>
              <a:t> ?</a:t>
            </a:r>
          </a:p>
        </p:txBody>
      </p:sp>
      <p:sp>
        <p:nvSpPr>
          <p:cNvPr id="3" name="Rectangle 2"/>
          <p:cNvSpPr/>
          <p:nvPr/>
        </p:nvSpPr>
        <p:spPr>
          <a:xfrm>
            <a:off x="264436" y="1981200"/>
            <a:ext cx="8757342" cy="4304255"/>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fr-CA" sz="2000" dirty="0">
                <a:latin typeface="Calibri"/>
                <a:ea typeface="Calibri"/>
                <a:cs typeface="Times New Roman"/>
              </a:rPr>
              <a:t>L’Église au sens chrétien est l’</a:t>
            </a:r>
            <a:r>
              <a:rPr lang="fr-CA" sz="2000" b="1" dirty="0">
                <a:latin typeface="Calibri"/>
                <a:ea typeface="Calibri"/>
                <a:cs typeface="Times New Roman"/>
              </a:rPr>
              <a:t>assemblée</a:t>
            </a:r>
            <a:r>
              <a:rPr lang="fr-CA" sz="2000" dirty="0">
                <a:latin typeface="Calibri"/>
                <a:ea typeface="Calibri"/>
                <a:cs typeface="Times New Roman"/>
              </a:rPr>
              <a:t> dans laquelle plus personne n’est </a:t>
            </a:r>
            <a:r>
              <a:rPr lang="fr-CA" sz="2000" dirty="0" smtClean="0">
                <a:latin typeface="Calibri"/>
                <a:ea typeface="Calibri"/>
                <a:cs typeface="Times New Roman"/>
              </a:rPr>
              <a:t>étranger </a:t>
            </a:r>
            <a:r>
              <a:rPr lang="fr-CA" sz="2000" dirty="0">
                <a:latin typeface="Calibri"/>
                <a:ea typeface="Calibri"/>
                <a:cs typeface="Times New Roman"/>
              </a:rPr>
              <a:t>(= appeler dehors).</a:t>
            </a:r>
          </a:p>
          <a:p>
            <a:pPr marL="457200" marR="0">
              <a:lnSpc>
                <a:spcPct val="115000"/>
              </a:lnSpc>
              <a:spcBef>
                <a:spcPts val="0"/>
              </a:spcBef>
              <a:spcAft>
                <a:spcPts val="0"/>
              </a:spcAft>
            </a:pPr>
            <a:r>
              <a:rPr lang="fr-CA" sz="600" dirty="0">
                <a:latin typeface="Calibri"/>
                <a:ea typeface="Calibri"/>
                <a:cs typeface="Times New Roman"/>
              </a:rPr>
              <a:t> </a:t>
            </a:r>
          </a:p>
          <a:p>
            <a:pPr marL="270510" marR="0">
              <a:lnSpc>
                <a:spcPct val="115000"/>
              </a:lnSpc>
              <a:spcBef>
                <a:spcPts val="0"/>
              </a:spcBef>
              <a:spcAft>
                <a:spcPts val="0"/>
              </a:spcAft>
            </a:pPr>
            <a:r>
              <a:rPr lang="fr-FR" sz="2000" i="1" dirty="0">
                <a:latin typeface="Calibri"/>
                <a:ea typeface="Calibri"/>
                <a:cs typeface="Times New Roman"/>
              </a:rPr>
              <a:t>« Après cela, j’ai vu : et voici une foule immense, que nul ne pouvait dénombrer, </a:t>
            </a:r>
            <a:r>
              <a:rPr lang="fr-FR" sz="2000" i="1" dirty="0" smtClean="0">
                <a:latin typeface="Calibri"/>
                <a:ea typeface="Calibri"/>
                <a:cs typeface="Times New Roman"/>
              </a:rPr>
              <a:t>une foule </a:t>
            </a:r>
            <a:r>
              <a:rPr lang="fr-FR" sz="2000" i="1" dirty="0">
                <a:latin typeface="Calibri"/>
                <a:ea typeface="Calibri"/>
                <a:cs typeface="Times New Roman"/>
              </a:rPr>
              <a:t>de toutes nations, tribus, peuples et langues. »</a:t>
            </a:r>
            <a:r>
              <a:rPr lang="fr-FR" sz="2000" dirty="0">
                <a:latin typeface="Calibri"/>
                <a:ea typeface="Calibri"/>
                <a:cs typeface="Times New Roman"/>
              </a:rPr>
              <a:t> (</a:t>
            </a:r>
            <a:r>
              <a:rPr lang="fr-FR" sz="2000" dirty="0" err="1">
                <a:latin typeface="Calibri"/>
                <a:ea typeface="Calibri"/>
                <a:cs typeface="Times New Roman"/>
              </a:rPr>
              <a:t>Ap</a:t>
            </a:r>
            <a:r>
              <a:rPr lang="fr-FR" sz="2000" dirty="0">
                <a:latin typeface="Calibri"/>
                <a:ea typeface="Calibri"/>
                <a:cs typeface="Times New Roman"/>
              </a:rPr>
              <a:t> 7,9)</a:t>
            </a:r>
            <a:endParaRPr lang="fr-CA" sz="2000" dirty="0">
              <a:latin typeface="Calibri"/>
              <a:ea typeface="Calibri"/>
              <a:cs typeface="Times New Roman"/>
            </a:endParaRPr>
          </a:p>
          <a:p>
            <a:pPr marL="270510" marR="0">
              <a:lnSpc>
                <a:spcPct val="115000"/>
              </a:lnSpc>
              <a:spcBef>
                <a:spcPts val="0"/>
              </a:spcBef>
              <a:spcAft>
                <a:spcPts val="0"/>
              </a:spcAft>
            </a:pPr>
            <a:r>
              <a:rPr lang="fr-FR" sz="2000" dirty="0">
                <a:latin typeface="Calibri"/>
                <a:ea typeface="Calibri"/>
                <a:cs typeface="Times New Roman"/>
              </a:rPr>
              <a:t> </a:t>
            </a:r>
            <a:r>
              <a:rPr lang="fr-CA" sz="2000" dirty="0">
                <a:latin typeface="Calibri"/>
                <a:ea typeface="Calibri"/>
                <a:cs typeface="Times New Roman"/>
              </a:rPr>
              <a:t> </a:t>
            </a:r>
          </a:p>
          <a:p>
            <a:pPr marL="342900" marR="0" lvl="0" indent="-342900">
              <a:lnSpc>
                <a:spcPct val="115000"/>
              </a:lnSpc>
              <a:spcBef>
                <a:spcPts val="0"/>
              </a:spcBef>
              <a:spcAft>
                <a:spcPts val="0"/>
              </a:spcAft>
              <a:buFont typeface="Symbol"/>
              <a:buChar char=""/>
            </a:pPr>
            <a:r>
              <a:rPr lang="fr-CA" sz="2000" dirty="0">
                <a:latin typeface="Calibri"/>
                <a:ea typeface="Calibri"/>
                <a:cs typeface="Times New Roman"/>
              </a:rPr>
              <a:t>L’Église est </a:t>
            </a:r>
            <a:r>
              <a:rPr lang="fr-CA" sz="2000" b="1" dirty="0">
                <a:latin typeface="Calibri"/>
                <a:ea typeface="Calibri"/>
                <a:cs typeface="Times New Roman"/>
              </a:rPr>
              <a:t>universelle</a:t>
            </a:r>
            <a:r>
              <a:rPr lang="fr-CA" sz="2000" dirty="0">
                <a:latin typeface="Calibri"/>
                <a:ea typeface="Calibri"/>
                <a:cs typeface="Times New Roman"/>
              </a:rPr>
              <a:t> (= catholicité)  parce qu’en elle le Christ est présent. </a:t>
            </a:r>
          </a:p>
          <a:p>
            <a:pPr marL="269875" marR="0">
              <a:lnSpc>
                <a:spcPct val="115000"/>
              </a:lnSpc>
              <a:spcBef>
                <a:spcPts val="0"/>
              </a:spcBef>
              <a:spcAft>
                <a:spcPts val="0"/>
              </a:spcAft>
            </a:pPr>
            <a:r>
              <a:rPr lang="fr-FR" sz="600" dirty="0">
                <a:latin typeface="Calibri"/>
                <a:ea typeface="Calibri"/>
                <a:cs typeface="Times New Roman"/>
              </a:rPr>
              <a:t> </a:t>
            </a:r>
            <a:endParaRPr lang="fr-CA" sz="600" dirty="0">
              <a:latin typeface="Calibri"/>
              <a:ea typeface="Calibri"/>
              <a:cs typeface="Times New Roman"/>
            </a:endParaRPr>
          </a:p>
          <a:p>
            <a:pPr marL="269875" marR="0">
              <a:lnSpc>
                <a:spcPct val="115000"/>
              </a:lnSpc>
              <a:spcBef>
                <a:spcPts val="0"/>
              </a:spcBef>
              <a:spcAft>
                <a:spcPts val="0"/>
              </a:spcAft>
            </a:pPr>
            <a:r>
              <a:rPr lang="fr-FR" sz="2000" i="1" dirty="0">
                <a:latin typeface="Calibri"/>
                <a:ea typeface="Calibri"/>
                <a:cs typeface="Times New Roman"/>
              </a:rPr>
              <a:t>« Et moi, je suis avec vous tous les jours jusqu’à la fin du monde. »</a:t>
            </a:r>
            <a:r>
              <a:rPr lang="fr-FR" sz="2000" dirty="0">
                <a:latin typeface="Calibri"/>
                <a:ea typeface="Calibri"/>
                <a:cs typeface="Times New Roman"/>
              </a:rPr>
              <a:t> (Mt 28, 20)</a:t>
            </a:r>
            <a:endParaRPr lang="fr-CA" sz="2000" dirty="0">
              <a:latin typeface="Calibri"/>
              <a:ea typeface="Calibri"/>
              <a:cs typeface="Times New Roman"/>
            </a:endParaRPr>
          </a:p>
          <a:p>
            <a:pPr marL="269875" marR="0">
              <a:lnSpc>
                <a:spcPct val="115000"/>
              </a:lnSpc>
              <a:spcBef>
                <a:spcPts val="0"/>
              </a:spcBef>
              <a:spcAft>
                <a:spcPts val="0"/>
              </a:spcAft>
            </a:pPr>
            <a:r>
              <a:rPr lang="fr-CA" sz="2000" i="1" dirty="0">
                <a:latin typeface="Calibri"/>
                <a:ea typeface="Calibri"/>
                <a:cs typeface="Times New Roman"/>
              </a:rPr>
              <a:t>  </a:t>
            </a:r>
            <a:endParaRPr lang="fr-CA" sz="2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fr-CA" sz="2000" dirty="0">
                <a:latin typeface="Calibri"/>
                <a:ea typeface="Calibri"/>
                <a:cs typeface="Times New Roman"/>
              </a:rPr>
              <a:t>L’Église a été </a:t>
            </a:r>
            <a:r>
              <a:rPr lang="fr-CA" sz="2000" b="1" dirty="0">
                <a:latin typeface="Calibri"/>
                <a:ea typeface="Calibri"/>
                <a:cs typeface="Times New Roman"/>
              </a:rPr>
              <a:t>envoyée par le Christ en mission</a:t>
            </a:r>
            <a:r>
              <a:rPr lang="fr-CA" sz="2000" dirty="0">
                <a:latin typeface="Calibri"/>
                <a:ea typeface="Calibri"/>
                <a:cs typeface="Times New Roman"/>
              </a:rPr>
              <a:t> à l’universalité du genre </a:t>
            </a:r>
            <a:r>
              <a:rPr lang="fr-CA" sz="2000" dirty="0" smtClean="0">
                <a:latin typeface="Calibri"/>
                <a:ea typeface="Calibri"/>
                <a:cs typeface="Times New Roman"/>
              </a:rPr>
              <a:t>humain</a:t>
            </a:r>
            <a:r>
              <a:rPr lang="fr-CA" sz="2000" dirty="0">
                <a:latin typeface="Calibri"/>
                <a:ea typeface="Calibri"/>
                <a:cs typeface="Times New Roman"/>
              </a:rPr>
              <a:t>. </a:t>
            </a:r>
          </a:p>
          <a:p>
            <a:pPr marL="269875" marR="0">
              <a:lnSpc>
                <a:spcPct val="115000"/>
              </a:lnSpc>
              <a:spcBef>
                <a:spcPts val="0"/>
              </a:spcBef>
              <a:spcAft>
                <a:spcPts val="0"/>
              </a:spcAft>
            </a:pPr>
            <a:r>
              <a:rPr lang="fr-CA" sz="600" dirty="0">
                <a:latin typeface="Calibri"/>
                <a:ea typeface="Calibri"/>
                <a:cs typeface="Times New Roman"/>
              </a:rPr>
              <a:t> </a:t>
            </a:r>
          </a:p>
          <a:p>
            <a:pPr marL="269875" marR="0">
              <a:lnSpc>
                <a:spcPct val="115000"/>
              </a:lnSpc>
              <a:spcBef>
                <a:spcPts val="0"/>
              </a:spcBef>
              <a:spcAft>
                <a:spcPts val="0"/>
              </a:spcAft>
            </a:pPr>
            <a:r>
              <a:rPr lang="fr-CA" sz="2000" dirty="0">
                <a:latin typeface="Calibri"/>
                <a:ea typeface="Calibri"/>
                <a:cs typeface="Times New Roman"/>
              </a:rPr>
              <a:t>« Ce Peuple, demeurant un et unique, est destiné à se dilater aux dimensions </a:t>
            </a:r>
            <a:r>
              <a:rPr lang="fr-CA" sz="2000" dirty="0" smtClean="0">
                <a:latin typeface="Calibri"/>
                <a:ea typeface="Calibri"/>
                <a:cs typeface="Times New Roman"/>
              </a:rPr>
              <a:t>de </a:t>
            </a:r>
            <a:r>
              <a:rPr lang="fr-CA" sz="2000" dirty="0">
                <a:latin typeface="Calibri"/>
                <a:ea typeface="Calibri"/>
                <a:cs typeface="Times New Roman"/>
              </a:rPr>
              <a:t>l’univers entier. » (LG, n° 13)</a:t>
            </a:r>
            <a:endParaRPr lang="fr-CA" sz="2000" dirty="0">
              <a:effectLst/>
              <a:latin typeface="Calibri"/>
              <a:ea typeface="Calibri"/>
              <a:cs typeface="Times New Roman"/>
            </a:endParaRPr>
          </a:p>
        </p:txBody>
      </p:sp>
    </p:spTree>
    <p:extLst>
      <p:ext uri="{BB962C8B-B14F-4D97-AF65-F5344CB8AC3E}">
        <p14:creationId xmlns:p14="http://schemas.microsoft.com/office/powerpoint/2010/main" val="120202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2"/>
          <p:cNvSpPr txBox="1">
            <a:spLocks/>
          </p:cNvSpPr>
          <p:nvPr/>
        </p:nvSpPr>
        <p:spPr>
          <a:xfrm>
            <a:off x="381000" y="2166796"/>
            <a:ext cx="8610600" cy="177712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None/>
            </a:pPr>
            <a:r>
              <a:rPr lang="fr-CA" sz="3700" b="1" dirty="0" smtClean="0">
                <a:solidFill>
                  <a:schemeClr val="tx2">
                    <a:lumMod val="75000"/>
                  </a:schemeClr>
                </a:solidFill>
              </a:rPr>
              <a:t>	  L’acte clé de la pastorale :</a:t>
            </a:r>
            <a:br>
              <a:rPr lang="fr-CA" sz="3700" b="1" dirty="0" smtClean="0">
                <a:solidFill>
                  <a:schemeClr val="tx2">
                    <a:lumMod val="75000"/>
                  </a:schemeClr>
                </a:solidFill>
              </a:rPr>
            </a:br>
            <a:r>
              <a:rPr lang="fr-CA" sz="3700" b="1" dirty="0" smtClean="0">
                <a:solidFill>
                  <a:schemeClr val="tx2">
                    <a:lumMod val="75000"/>
                  </a:schemeClr>
                </a:solidFill>
                <a:effectLst>
                  <a:outerShdw blurRad="38100" dist="38100" dir="2700000" algn="tl">
                    <a:srgbClr val="000000">
                      <a:alpha val="43137"/>
                    </a:srgbClr>
                  </a:outerShdw>
                </a:effectLst>
              </a:rPr>
              <a:t>ACCUEILLIR</a:t>
            </a:r>
            <a:r>
              <a:rPr lang="fr-CA" sz="3700" b="1" dirty="0" smtClean="0">
                <a:solidFill>
                  <a:schemeClr val="tx2">
                    <a:lumMod val="75000"/>
                  </a:schemeClr>
                </a:solidFill>
              </a:rPr>
              <a:t> </a:t>
            </a:r>
            <a:endParaRPr lang="fr-CA" sz="3700" b="1" dirty="0">
              <a:solidFill>
                <a:schemeClr val="tx2">
                  <a:lumMod val="75000"/>
                </a:schemeClr>
              </a:solidFill>
            </a:endParaRPr>
          </a:p>
        </p:txBody>
      </p:sp>
      <p:sp>
        <p:nvSpPr>
          <p:cNvPr id="2" name="ZoneTexte 1"/>
          <p:cNvSpPr txBox="1"/>
          <p:nvPr/>
        </p:nvSpPr>
        <p:spPr>
          <a:xfrm>
            <a:off x="0" y="0"/>
            <a:ext cx="9151545" cy="1231106"/>
          </a:xfrm>
          <a:prstGeom prst="rect">
            <a:avLst/>
          </a:prstGeom>
          <a:noFill/>
          <a:ln w="12700" cmpd="dbl">
            <a:solidFill>
              <a:schemeClr val="accent1">
                <a:shade val="50000"/>
              </a:schemeClr>
            </a:solidFill>
            <a:prstDash val="dash"/>
          </a:ln>
        </p:spPr>
        <p:txBody>
          <a:bodyPr wrap="square" rtlCol="0">
            <a:spAutoFit/>
          </a:bodyPr>
          <a:lstStyle/>
          <a:p>
            <a:pPr algn="ctr"/>
            <a:r>
              <a:rPr lang="fr-CA" sz="3700" b="1" dirty="0">
                <a:solidFill>
                  <a:schemeClr val="tx2">
                    <a:lumMod val="75000"/>
                  </a:schemeClr>
                </a:solidFill>
              </a:rPr>
              <a:t>L’accueil comme approche au service de la personne et de la </a:t>
            </a:r>
            <a:r>
              <a:rPr lang="fr-CA" sz="3700" b="1" dirty="0" smtClean="0">
                <a:solidFill>
                  <a:schemeClr val="tx2">
                    <a:lumMod val="75000"/>
                  </a:schemeClr>
                </a:solidFill>
              </a:rPr>
              <a:t>Mission</a:t>
            </a:r>
            <a:endParaRPr lang="fr-CA" sz="3700" b="1" dirty="0">
              <a:solidFill>
                <a:schemeClr val="tx2">
                  <a:lumMod val="75000"/>
                </a:schemeClr>
              </a:solidFill>
            </a:endParaRPr>
          </a:p>
        </p:txBody>
      </p:sp>
      <p:sp>
        <p:nvSpPr>
          <p:cNvPr id="5" name="Flèche droite 4"/>
          <p:cNvSpPr/>
          <p:nvPr/>
        </p:nvSpPr>
        <p:spPr>
          <a:xfrm rot="11921217" flipH="1">
            <a:off x="879669" y="2463765"/>
            <a:ext cx="695405" cy="373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12601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2"/>
          <p:cNvSpPr txBox="1">
            <a:spLocks/>
          </p:cNvSpPr>
          <p:nvPr/>
        </p:nvSpPr>
        <p:spPr>
          <a:xfrm>
            <a:off x="388545" y="1752600"/>
            <a:ext cx="8610600" cy="177712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fr-CA" sz="3700" b="1" dirty="0" smtClean="0">
                <a:solidFill>
                  <a:schemeClr val="tx2">
                    <a:lumMod val="75000"/>
                  </a:schemeClr>
                </a:solidFill>
              </a:rPr>
              <a:t>Atelier 1 : Qui sont les premiers </a:t>
            </a:r>
            <a:br>
              <a:rPr lang="fr-CA" sz="3700" b="1" dirty="0" smtClean="0">
                <a:solidFill>
                  <a:schemeClr val="tx2">
                    <a:lumMod val="75000"/>
                  </a:schemeClr>
                </a:solidFill>
              </a:rPr>
            </a:br>
            <a:r>
              <a:rPr lang="fr-CA" sz="3700" b="1" dirty="0" smtClean="0">
                <a:solidFill>
                  <a:schemeClr val="tx2">
                    <a:lumMod val="75000"/>
                  </a:schemeClr>
                </a:solidFill>
              </a:rPr>
              <a:t>					répondants de l’accueil 						en Église?</a:t>
            </a:r>
            <a:endParaRPr lang="fr-CA" sz="3700" b="1" dirty="0">
              <a:solidFill>
                <a:schemeClr val="tx2">
                  <a:lumMod val="75000"/>
                </a:schemeClr>
              </a:solidFill>
            </a:endParaRPr>
          </a:p>
        </p:txBody>
      </p:sp>
      <p:sp>
        <p:nvSpPr>
          <p:cNvPr id="2" name="ZoneTexte 1"/>
          <p:cNvSpPr txBox="1"/>
          <p:nvPr/>
        </p:nvSpPr>
        <p:spPr>
          <a:xfrm>
            <a:off x="0" y="0"/>
            <a:ext cx="9151545" cy="830997"/>
          </a:xfrm>
          <a:prstGeom prst="rect">
            <a:avLst/>
          </a:prstGeom>
          <a:noFill/>
          <a:ln w="12700" cmpd="dbl">
            <a:solidFill>
              <a:schemeClr val="accent1">
                <a:shade val="50000"/>
              </a:schemeClr>
            </a:solidFill>
            <a:prstDash val="dash"/>
          </a:ln>
        </p:spPr>
        <p:txBody>
          <a:bodyPr wrap="square" rtlCol="0">
            <a:spAutoFit/>
          </a:bodyPr>
          <a:lstStyle/>
          <a:p>
            <a:pPr algn="ctr"/>
            <a:r>
              <a:rPr lang="fr-CA" sz="4800" b="1" dirty="0" smtClean="0">
                <a:solidFill>
                  <a:schemeClr val="tx2">
                    <a:lumMod val="75000"/>
                  </a:schemeClr>
                </a:solidFill>
                <a:latin typeface="Aharoni" panose="02010803020104030203" pitchFamily="2" charset="-79"/>
                <a:cs typeface="Aharoni" panose="02010803020104030203" pitchFamily="2" charset="-79"/>
              </a:rPr>
              <a:t>Le temps des ateliers</a:t>
            </a:r>
            <a:endParaRPr lang="fr-CA" sz="4800" b="1" dirty="0">
              <a:solidFill>
                <a:schemeClr val="tx2">
                  <a:lumMod val="75000"/>
                </a:schemeClr>
              </a:solidFill>
              <a:latin typeface="Aharoni" panose="02010803020104030203" pitchFamily="2" charset="-79"/>
              <a:cs typeface="Aharoni" panose="02010803020104030203" pitchFamily="2" charset="-79"/>
            </a:endParaRPr>
          </a:p>
        </p:txBody>
      </p:sp>
      <p:sp>
        <p:nvSpPr>
          <p:cNvPr id="6" name="Rectangle 5"/>
          <p:cNvSpPr/>
          <p:nvPr/>
        </p:nvSpPr>
        <p:spPr>
          <a:xfrm>
            <a:off x="377228" y="4196364"/>
            <a:ext cx="8001000" cy="1231106"/>
          </a:xfrm>
          <a:prstGeom prst="rect">
            <a:avLst/>
          </a:prstGeom>
        </p:spPr>
        <p:txBody>
          <a:bodyPr wrap="square">
            <a:spAutoFit/>
          </a:bodyPr>
          <a:lstStyle/>
          <a:p>
            <a:r>
              <a:rPr lang="fr-CA" sz="3700" b="1" dirty="0">
                <a:solidFill>
                  <a:schemeClr val="tx2">
                    <a:lumMod val="75000"/>
                  </a:schemeClr>
                </a:solidFill>
              </a:rPr>
              <a:t>Atelier </a:t>
            </a:r>
            <a:r>
              <a:rPr lang="fr-CA" sz="3700" b="1" dirty="0" smtClean="0">
                <a:solidFill>
                  <a:schemeClr val="tx2">
                    <a:lumMod val="75000"/>
                  </a:schemeClr>
                </a:solidFill>
              </a:rPr>
              <a:t>2 </a:t>
            </a:r>
            <a:r>
              <a:rPr lang="fr-CA" sz="3700" b="1" dirty="0">
                <a:solidFill>
                  <a:schemeClr val="tx2">
                    <a:lumMod val="75000"/>
                  </a:schemeClr>
                </a:solidFill>
              </a:rPr>
              <a:t>:  </a:t>
            </a:r>
            <a:r>
              <a:rPr lang="fr-CA" sz="3700" b="1" dirty="0" smtClean="0">
                <a:solidFill>
                  <a:schemeClr val="tx2">
                    <a:lumMod val="75000"/>
                  </a:schemeClr>
                </a:solidFill>
              </a:rPr>
              <a:t>L’accueil au service</a:t>
            </a:r>
            <a:br>
              <a:rPr lang="fr-CA" sz="3700" b="1" dirty="0" smtClean="0">
                <a:solidFill>
                  <a:schemeClr val="tx2">
                    <a:lumMod val="75000"/>
                  </a:schemeClr>
                </a:solidFill>
              </a:rPr>
            </a:br>
            <a:r>
              <a:rPr lang="fr-CA" sz="3700" b="1" dirty="0" smtClean="0">
                <a:solidFill>
                  <a:schemeClr val="tx2">
                    <a:lumMod val="75000"/>
                  </a:schemeClr>
                </a:solidFill>
              </a:rPr>
              <a:t>                  de la Mission </a:t>
            </a:r>
            <a:endParaRPr lang="fr-CA" sz="3700" b="1" dirty="0">
              <a:solidFill>
                <a:schemeClr val="tx2">
                  <a:lumMod val="75000"/>
                </a:schemeClr>
              </a:solidFill>
            </a:endParaRPr>
          </a:p>
        </p:txBody>
      </p:sp>
    </p:spTree>
    <p:extLst>
      <p:ext uri="{BB962C8B-B14F-4D97-AF65-F5344CB8AC3E}">
        <p14:creationId xmlns:p14="http://schemas.microsoft.com/office/powerpoint/2010/main" val="152192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28600" y="0"/>
            <a:ext cx="8610600" cy="1268240"/>
          </a:xfrm>
        </p:spPr>
        <p:txBody>
          <a:bodyPr>
            <a:noAutofit/>
          </a:bodyPr>
          <a:lstStyle/>
          <a:p>
            <a:pPr algn="ctr"/>
            <a:r>
              <a:rPr lang="fr-CA" sz="4000" dirty="0" smtClean="0">
                <a:solidFill>
                  <a:schemeClr val="accent5">
                    <a:lumMod val="50000"/>
                  </a:schemeClr>
                </a:solidFill>
                <a:latin typeface="Aharoni" panose="02010803020104030203" pitchFamily="2" charset="-79"/>
                <a:ea typeface="+mj-ea"/>
                <a:cs typeface="Aharoni" panose="02010803020104030203" pitchFamily="2" charset="-79"/>
              </a:rPr>
              <a:t>L’</a:t>
            </a:r>
            <a:r>
              <a:rPr lang="fr-CA" sz="4000" b="1" dirty="0" smtClean="0">
                <a:solidFill>
                  <a:schemeClr val="accent5">
                    <a:lumMod val="50000"/>
                  </a:schemeClr>
                </a:solidFill>
                <a:latin typeface="Aharoni" panose="02010803020104030203" pitchFamily="2" charset="-79"/>
                <a:ea typeface="+mj-ea"/>
                <a:cs typeface="Aharoni" panose="02010803020104030203" pitchFamily="2" charset="-79"/>
              </a:rPr>
              <a:t>É</a:t>
            </a:r>
            <a:r>
              <a:rPr lang="fr-CA" sz="4000" dirty="0" smtClean="0">
                <a:solidFill>
                  <a:schemeClr val="accent5">
                    <a:lumMod val="50000"/>
                  </a:schemeClr>
                </a:solidFill>
                <a:latin typeface="Aharoni" panose="02010803020104030203" pitchFamily="2" charset="-79"/>
                <a:ea typeface="+mj-ea"/>
                <a:cs typeface="Aharoni" panose="02010803020104030203" pitchFamily="2" charset="-79"/>
              </a:rPr>
              <a:t>glise </a:t>
            </a:r>
            <a:r>
              <a:rPr lang="fr-CA" sz="4000" dirty="0">
                <a:solidFill>
                  <a:schemeClr val="accent5">
                    <a:lumMod val="50000"/>
                  </a:schemeClr>
                </a:solidFill>
                <a:latin typeface="Aharoni" panose="02010803020104030203" pitchFamily="2" charset="-79"/>
                <a:ea typeface="+mj-ea"/>
                <a:cs typeface="Aharoni" panose="02010803020104030203" pitchFamily="2" charset="-79"/>
              </a:rPr>
              <a:t>et des responsables paroissiaux parlent de l’accueil</a:t>
            </a:r>
          </a:p>
        </p:txBody>
      </p:sp>
      <p:sp>
        <p:nvSpPr>
          <p:cNvPr id="10" name="Bulle ronde 9"/>
          <p:cNvSpPr/>
          <p:nvPr/>
        </p:nvSpPr>
        <p:spPr>
          <a:xfrm rot="831849">
            <a:off x="4315862" y="1600200"/>
            <a:ext cx="3886200" cy="29718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ZoneTexte 10"/>
          <p:cNvSpPr txBox="1"/>
          <p:nvPr/>
        </p:nvSpPr>
        <p:spPr>
          <a:xfrm>
            <a:off x="4240793" y="1981200"/>
            <a:ext cx="3989938" cy="1938992"/>
          </a:xfrm>
          <a:prstGeom prst="rect">
            <a:avLst/>
          </a:prstGeom>
          <a:noFill/>
        </p:spPr>
        <p:txBody>
          <a:bodyPr wrap="square" rtlCol="0">
            <a:spAutoFit/>
          </a:bodyPr>
          <a:lstStyle/>
          <a:p>
            <a:pPr algn="ctr"/>
            <a:r>
              <a:rPr lang="fr-CA" sz="4000" b="1" dirty="0" smtClean="0"/>
              <a:t>Toujours!</a:t>
            </a:r>
            <a:br>
              <a:rPr lang="fr-CA" sz="4000" b="1" dirty="0" smtClean="0"/>
            </a:br>
            <a:r>
              <a:rPr lang="fr-CA" sz="4000" b="1" dirty="0" smtClean="0"/>
              <a:t>Une paroisse accueillante!</a:t>
            </a:r>
          </a:p>
        </p:txBody>
      </p:sp>
      <p:sp>
        <p:nvSpPr>
          <p:cNvPr id="12" name="ZoneTexte 11"/>
          <p:cNvSpPr txBox="1"/>
          <p:nvPr/>
        </p:nvSpPr>
        <p:spPr>
          <a:xfrm>
            <a:off x="5715000" y="4562946"/>
            <a:ext cx="1881612" cy="584775"/>
          </a:xfrm>
          <a:prstGeom prst="rect">
            <a:avLst/>
          </a:prstGeom>
          <a:noFill/>
        </p:spPr>
        <p:txBody>
          <a:bodyPr wrap="square" rtlCol="0">
            <a:spAutoFit/>
          </a:bodyPr>
          <a:lstStyle/>
          <a:p>
            <a:pPr algn="ctr"/>
            <a:r>
              <a:rPr lang="fr-CA" sz="1600" dirty="0" smtClean="0"/>
              <a:t>Pape François juillet 2016</a:t>
            </a:r>
            <a:endParaRPr lang="fr-CA" sz="1600" dirty="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84" y="4114800"/>
            <a:ext cx="4122388" cy="231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105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223319" y="1295400"/>
            <a:ext cx="8839200" cy="5232202"/>
          </a:xfrm>
          <a:prstGeom prst="rect">
            <a:avLst/>
          </a:prstGeom>
          <a:noFill/>
        </p:spPr>
        <p:txBody>
          <a:bodyPr wrap="square" rtlCol="0">
            <a:spAutoFit/>
          </a:bodyPr>
          <a:lstStyle/>
          <a:p>
            <a:r>
              <a:rPr lang="fr-CA" dirty="0" smtClean="0">
                <a:hlinkClick r:id="rId2"/>
              </a:rPr>
              <a:t>Pape François ‏@Pontifex_fr </a:t>
            </a:r>
            <a:r>
              <a:rPr lang="fr-CA" dirty="0" smtClean="0"/>
              <a:t> </a:t>
            </a:r>
            <a:r>
              <a:rPr lang="fr-CA" dirty="0" smtClean="0">
                <a:hlinkClick r:id="rId3" tooltip="04:45 - 9 nov. 2016"/>
              </a:rPr>
              <a:t>9 nov. 2016</a:t>
            </a:r>
            <a:endParaRPr lang="fr-CA" dirty="0" smtClean="0"/>
          </a:p>
          <a:p>
            <a:endParaRPr lang="fr-CA" sz="800" dirty="0"/>
          </a:p>
          <a:p>
            <a:r>
              <a:rPr lang="fr-FR" sz="3200" dirty="0">
                <a:latin typeface="Utsaah" panose="020B0604020202020204" pitchFamily="34" charset="0"/>
                <a:cs typeface="Utsaah" panose="020B0604020202020204" pitchFamily="34" charset="0"/>
              </a:rPr>
              <a:t>Faisons briller la miséricorde de Dieu dans notre monde à travers le dialogue, </a:t>
            </a:r>
            <a:r>
              <a:rPr lang="fr-FR" sz="3200" dirty="0">
                <a:effectLst>
                  <a:outerShdw blurRad="38100" dist="38100" dir="2700000" algn="tl">
                    <a:srgbClr val="000000">
                      <a:alpha val="43137"/>
                    </a:srgbClr>
                  </a:outerShdw>
                </a:effectLst>
                <a:latin typeface="Utsaah" panose="020B0604020202020204" pitchFamily="34" charset="0"/>
                <a:cs typeface="Utsaah" panose="020B0604020202020204" pitchFamily="34" charset="0"/>
              </a:rPr>
              <a:t>l’accueil mutuel </a:t>
            </a:r>
            <a:r>
              <a:rPr lang="fr-FR" sz="3200" dirty="0">
                <a:latin typeface="Utsaah" panose="020B0604020202020204" pitchFamily="34" charset="0"/>
                <a:cs typeface="Utsaah" panose="020B0604020202020204" pitchFamily="34" charset="0"/>
              </a:rPr>
              <a:t>et la collaboration fraternelle</a:t>
            </a:r>
            <a:r>
              <a:rPr lang="fr-FR" sz="3200" dirty="0" smtClean="0">
                <a:latin typeface="Utsaah" panose="020B0604020202020204" pitchFamily="34" charset="0"/>
                <a:cs typeface="Utsaah" panose="020B0604020202020204" pitchFamily="34" charset="0"/>
              </a:rPr>
              <a:t>.</a:t>
            </a:r>
          </a:p>
          <a:p>
            <a:endParaRPr lang="fr-CA" sz="2400" dirty="0" smtClean="0">
              <a:latin typeface="Utsaah" panose="020B0604020202020204" pitchFamily="34" charset="0"/>
              <a:cs typeface="Utsaah" panose="020B0604020202020204" pitchFamily="34" charset="0"/>
            </a:endParaRPr>
          </a:p>
          <a:p>
            <a:endParaRPr lang="fr-CA" sz="2400" dirty="0">
              <a:latin typeface="Utsaah" panose="020B0604020202020204" pitchFamily="34" charset="0"/>
              <a:cs typeface="Utsaah" panose="020B0604020202020204" pitchFamily="34" charset="0"/>
            </a:endParaRPr>
          </a:p>
          <a:p>
            <a:r>
              <a:rPr lang="fr-CA" dirty="0" smtClean="0">
                <a:hlinkClick r:id="rId2"/>
              </a:rPr>
              <a:t>Pape </a:t>
            </a:r>
            <a:r>
              <a:rPr lang="fr-CA" dirty="0">
                <a:hlinkClick r:id="rId2"/>
              </a:rPr>
              <a:t>François ‏@Pontifex_fr </a:t>
            </a:r>
            <a:r>
              <a:rPr lang="fr-CA" dirty="0"/>
              <a:t> </a:t>
            </a:r>
            <a:r>
              <a:rPr lang="fr-CA" dirty="0">
                <a:hlinkClick r:id="rId4" tooltip="07:00 - 18 déc. 2016"/>
              </a:rPr>
              <a:t>18 déc. 2016</a:t>
            </a:r>
            <a:endParaRPr lang="fr-CA" dirty="0"/>
          </a:p>
          <a:p>
            <a:endParaRPr lang="fr-CA" sz="800" dirty="0"/>
          </a:p>
          <a:p>
            <a:r>
              <a:rPr lang="fr-FR" sz="3200" dirty="0">
                <a:effectLst>
                  <a:outerShdw blurRad="38100" dist="38100" dir="2700000" algn="tl">
                    <a:srgbClr val="000000">
                      <a:alpha val="43137"/>
                    </a:srgbClr>
                  </a:outerShdw>
                </a:effectLst>
                <a:latin typeface="Utsaah" panose="020B0604020202020204" pitchFamily="34" charset="0"/>
                <a:cs typeface="Utsaah" panose="020B0604020202020204" pitchFamily="34" charset="0"/>
              </a:rPr>
              <a:t>A</a:t>
            </a:r>
            <a:r>
              <a:rPr lang="fr-FR" sz="3200" dirty="0" smtClean="0">
                <a:effectLst>
                  <a:outerShdw blurRad="38100" dist="38100" dir="2700000" algn="tl">
                    <a:srgbClr val="000000">
                      <a:alpha val="43137"/>
                    </a:srgbClr>
                  </a:outerShdw>
                </a:effectLst>
                <a:latin typeface="Utsaah" panose="020B0604020202020204" pitchFamily="34" charset="0"/>
                <a:cs typeface="Utsaah" panose="020B0604020202020204" pitchFamily="34" charset="0"/>
              </a:rPr>
              <a:t>ccueillir </a:t>
            </a:r>
            <a:r>
              <a:rPr lang="fr-FR" sz="3200" dirty="0">
                <a:effectLst>
                  <a:outerShdw blurRad="38100" dist="38100" dir="2700000" algn="tl">
                    <a:srgbClr val="000000">
                      <a:alpha val="43137"/>
                    </a:srgbClr>
                  </a:outerShdw>
                </a:effectLst>
                <a:latin typeface="Utsaah" panose="020B0604020202020204" pitchFamily="34" charset="0"/>
                <a:cs typeface="Utsaah" panose="020B0604020202020204" pitchFamily="34" charset="0"/>
              </a:rPr>
              <a:t>l’autre c’est accueillir Dieu </a:t>
            </a:r>
            <a:r>
              <a:rPr lang="fr-FR" sz="3200" dirty="0">
                <a:latin typeface="Utsaah" panose="020B0604020202020204" pitchFamily="34" charset="0"/>
                <a:cs typeface="Utsaah" panose="020B0604020202020204" pitchFamily="34" charset="0"/>
              </a:rPr>
              <a:t>en personne!</a:t>
            </a:r>
            <a:endParaRPr lang="fr-CA" sz="3200" dirty="0">
              <a:latin typeface="Utsaah" panose="020B0604020202020204" pitchFamily="34" charset="0"/>
              <a:cs typeface="Utsaah" panose="020B0604020202020204" pitchFamily="34" charset="0"/>
            </a:endParaRPr>
          </a:p>
          <a:p>
            <a:endParaRPr lang="fr-CA" sz="2400" dirty="0" smtClean="0"/>
          </a:p>
          <a:p>
            <a:endParaRPr lang="fr-CA" sz="2400" dirty="0"/>
          </a:p>
          <a:p>
            <a:r>
              <a:rPr lang="fr-CA" dirty="0" smtClean="0">
                <a:hlinkClick r:id="rId2"/>
              </a:rPr>
              <a:t>Pape </a:t>
            </a:r>
            <a:r>
              <a:rPr lang="fr-CA" dirty="0">
                <a:hlinkClick r:id="rId2"/>
              </a:rPr>
              <a:t>François ‏@Pontifex_fr </a:t>
            </a:r>
            <a:r>
              <a:rPr lang="fr-CA" dirty="0"/>
              <a:t> </a:t>
            </a:r>
            <a:r>
              <a:rPr lang="fr-CA" dirty="0">
                <a:hlinkClick r:id="rId5" tooltip="01:28 - 28 avr. 2015"/>
              </a:rPr>
              <a:t>28 avr. </a:t>
            </a:r>
            <a:r>
              <a:rPr lang="fr-CA" dirty="0" smtClean="0">
                <a:hlinkClick r:id="rId5" tooltip="01:28 - 28 avr. 2015"/>
              </a:rPr>
              <a:t>2015</a:t>
            </a:r>
            <a:endParaRPr lang="fr-CA" dirty="0" smtClean="0"/>
          </a:p>
          <a:p>
            <a:endParaRPr lang="fr-CA" sz="800" dirty="0"/>
          </a:p>
          <a:p>
            <a:r>
              <a:rPr lang="fr-FR" sz="3200" dirty="0">
                <a:latin typeface="Utsaah" panose="020B0604020202020204" pitchFamily="34" charset="0"/>
                <a:cs typeface="Utsaah" panose="020B0604020202020204" pitchFamily="34" charset="0"/>
              </a:rPr>
              <a:t>Chaque communauté chrétienne doit être </a:t>
            </a:r>
            <a:r>
              <a:rPr lang="fr-FR" sz="3200" dirty="0">
                <a:effectLst>
                  <a:outerShdw blurRad="38100" dist="38100" dir="2700000" algn="tl">
                    <a:srgbClr val="000000">
                      <a:alpha val="43137"/>
                    </a:srgbClr>
                  </a:outerShdw>
                </a:effectLst>
                <a:latin typeface="Utsaah" panose="020B0604020202020204" pitchFamily="34" charset="0"/>
                <a:cs typeface="Utsaah" panose="020B0604020202020204" pitchFamily="34" charset="0"/>
              </a:rPr>
              <a:t>une maison accueillante </a:t>
            </a:r>
            <a:r>
              <a:rPr lang="fr-FR" sz="3200" dirty="0">
                <a:latin typeface="Utsaah" panose="020B0604020202020204" pitchFamily="34" charset="0"/>
                <a:cs typeface="Utsaah" panose="020B0604020202020204" pitchFamily="34" charset="0"/>
              </a:rPr>
              <a:t>pour qui cherche </a:t>
            </a:r>
            <a:r>
              <a:rPr lang="fr-FR" sz="3200" dirty="0" smtClean="0">
                <a:latin typeface="Utsaah" panose="020B0604020202020204" pitchFamily="34" charset="0"/>
                <a:cs typeface="Utsaah" panose="020B0604020202020204" pitchFamily="34" charset="0"/>
              </a:rPr>
              <a:t>Dieu</a:t>
            </a:r>
            <a:r>
              <a:rPr lang="fr-FR" sz="3200" dirty="0">
                <a:latin typeface="Utsaah" panose="020B0604020202020204" pitchFamily="34" charset="0"/>
                <a:cs typeface="Utsaah" panose="020B0604020202020204" pitchFamily="34" charset="0"/>
              </a:rPr>
              <a:t> </a:t>
            </a:r>
            <a:r>
              <a:rPr lang="fr-FR" sz="3200" dirty="0" smtClean="0">
                <a:latin typeface="Utsaah" panose="020B0604020202020204" pitchFamily="34" charset="0"/>
                <a:cs typeface="Utsaah" panose="020B0604020202020204" pitchFamily="34" charset="0"/>
              </a:rPr>
              <a:t>et </a:t>
            </a:r>
            <a:r>
              <a:rPr lang="fr-FR" sz="3200" dirty="0">
                <a:latin typeface="Utsaah" panose="020B0604020202020204" pitchFamily="34" charset="0"/>
                <a:cs typeface="Utsaah" panose="020B0604020202020204" pitchFamily="34" charset="0"/>
              </a:rPr>
              <a:t>pour qui cherche un frère qui l’écoute.</a:t>
            </a:r>
            <a:endParaRPr lang="fr-CA" sz="3200" dirty="0">
              <a:latin typeface="Utsaah" panose="020B0604020202020204" pitchFamily="34" charset="0"/>
              <a:cs typeface="Utsaah" panose="020B0604020202020204" pitchFamily="34" charset="0"/>
            </a:endParaRPr>
          </a:p>
        </p:txBody>
      </p:sp>
      <p:sp>
        <p:nvSpPr>
          <p:cNvPr id="3" name="Rectangle 2"/>
          <p:cNvSpPr/>
          <p:nvPr/>
        </p:nvSpPr>
        <p:spPr>
          <a:xfrm>
            <a:off x="218038" y="152400"/>
            <a:ext cx="7646645" cy="584775"/>
          </a:xfrm>
          <a:prstGeom prst="rect">
            <a:avLst/>
          </a:prstGeom>
        </p:spPr>
        <p:txBody>
          <a:bodyPr wrap="none">
            <a:spAutoFit/>
          </a:bodyPr>
          <a:lstStyle/>
          <a:p>
            <a:r>
              <a:rPr lang="fr-CA" sz="3200" dirty="0">
                <a:solidFill>
                  <a:schemeClr val="accent1">
                    <a:lumMod val="75000"/>
                  </a:schemeClr>
                </a:solidFill>
                <a:latin typeface="Aharoni" panose="02010803020104030203" pitchFamily="2" charset="-79"/>
                <a:ea typeface="+mj-ea"/>
                <a:cs typeface="Aharoni" panose="02010803020104030203" pitchFamily="2" charset="-79"/>
              </a:rPr>
              <a:t>Pape François  -  @</a:t>
            </a:r>
            <a:r>
              <a:rPr lang="fr-CA" sz="3200" dirty="0" err="1">
                <a:solidFill>
                  <a:schemeClr val="accent1">
                    <a:lumMod val="75000"/>
                  </a:schemeClr>
                </a:solidFill>
                <a:latin typeface="Aharoni" panose="02010803020104030203" pitchFamily="2" charset="-79"/>
                <a:ea typeface="+mj-ea"/>
                <a:cs typeface="Aharoni" panose="02010803020104030203" pitchFamily="2" charset="-79"/>
              </a:rPr>
              <a:t>Pontifex_fr</a:t>
            </a:r>
            <a:r>
              <a:rPr lang="fr-CA" sz="3200" dirty="0">
                <a:solidFill>
                  <a:schemeClr val="accent1">
                    <a:lumMod val="75000"/>
                  </a:schemeClr>
                </a:solidFill>
                <a:latin typeface="Aharoni" panose="02010803020104030203" pitchFamily="2" charset="-79"/>
                <a:ea typeface="+mj-ea"/>
                <a:cs typeface="Aharoni" panose="02010803020104030203" pitchFamily="2" charset="-79"/>
              </a:rPr>
              <a:t>  -  Tweet</a:t>
            </a:r>
          </a:p>
        </p:txBody>
      </p:sp>
    </p:spTree>
    <p:extLst>
      <p:ext uri="{BB962C8B-B14F-4D97-AF65-F5344CB8AC3E}">
        <p14:creationId xmlns:p14="http://schemas.microsoft.com/office/powerpoint/2010/main" val="3515496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35354" y="0"/>
            <a:ext cx="8534400" cy="990601"/>
          </a:xfrm>
          <a:ln w="12700">
            <a:noFill/>
          </a:ln>
        </p:spPr>
        <p:txBody>
          <a:bodyPr/>
          <a:lstStyle/>
          <a:p>
            <a:r>
              <a:rPr lang="fr-CA" dirty="0" smtClean="0">
                <a:solidFill>
                  <a:schemeClr val="accent1">
                    <a:lumMod val="75000"/>
                  </a:schemeClr>
                </a:solidFill>
                <a:latin typeface="Aharoni" panose="02010803020104030203" pitchFamily="2" charset="-79"/>
                <a:cs typeface="Aharoni" panose="02010803020104030203" pitchFamily="2" charset="-79"/>
              </a:rPr>
              <a:t>Pape </a:t>
            </a:r>
            <a:r>
              <a:rPr lang="fr-CA" dirty="0">
                <a:solidFill>
                  <a:schemeClr val="accent1">
                    <a:lumMod val="75000"/>
                  </a:schemeClr>
                </a:solidFill>
                <a:latin typeface="Aharoni" panose="02010803020104030203" pitchFamily="2" charset="-79"/>
                <a:cs typeface="Aharoni" panose="02010803020104030203" pitchFamily="2" charset="-79"/>
              </a:rPr>
              <a:t>Fran</a:t>
            </a:r>
            <a:r>
              <a:rPr lang="fr-CA" b="1" dirty="0">
                <a:solidFill>
                  <a:schemeClr val="accent1">
                    <a:lumMod val="75000"/>
                  </a:schemeClr>
                </a:solidFill>
                <a:latin typeface="Aharoni" panose="02010803020104030203" pitchFamily="2" charset="-79"/>
                <a:cs typeface="Aharoni" panose="02010803020104030203" pitchFamily="2" charset="-79"/>
              </a:rPr>
              <a:t>ç</a:t>
            </a:r>
            <a:r>
              <a:rPr lang="fr-CA" dirty="0">
                <a:solidFill>
                  <a:schemeClr val="accent1">
                    <a:lumMod val="75000"/>
                  </a:schemeClr>
                </a:solidFill>
                <a:latin typeface="Aharoni" panose="02010803020104030203" pitchFamily="2" charset="-79"/>
                <a:cs typeface="Aharoni" panose="02010803020104030203" pitchFamily="2" charset="-79"/>
              </a:rPr>
              <a:t>ois  -  La joie de l’</a:t>
            </a:r>
            <a:r>
              <a:rPr lang="fr-CA" b="1" dirty="0">
                <a:solidFill>
                  <a:schemeClr val="accent1">
                    <a:lumMod val="75000"/>
                  </a:schemeClr>
                </a:solidFill>
                <a:latin typeface="Aharoni" panose="02010803020104030203" pitchFamily="2" charset="-79"/>
                <a:cs typeface="Aharoni" panose="02010803020104030203" pitchFamily="2" charset="-79"/>
              </a:rPr>
              <a:t>É</a:t>
            </a:r>
            <a:r>
              <a:rPr lang="fr-CA" dirty="0">
                <a:solidFill>
                  <a:schemeClr val="accent1">
                    <a:lumMod val="75000"/>
                  </a:schemeClr>
                </a:solidFill>
                <a:latin typeface="Aharoni" panose="02010803020104030203" pitchFamily="2" charset="-79"/>
                <a:cs typeface="Aharoni" panose="02010803020104030203" pitchFamily="2" charset="-79"/>
              </a:rPr>
              <a:t>vangile</a:t>
            </a:r>
          </a:p>
        </p:txBody>
      </p:sp>
      <p:sp>
        <p:nvSpPr>
          <p:cNvPr id="2" name="ZoneTexte 1"/>
          <p:cNvSpPr txBox="1"/>
          <p:nvPr/>
        </p:nvSpPr>
        <p:spPr>
          <a:xfrm>
            <a:off x="213511" y="1143000"/>
            <a:ext cx="8778089" cy="3046988"/>
          </a:xfrm>
          <a:prstGeom prst="rect">
            <a:avLst/>
          </a:prstGeom>
          <a:noFill/>
        </p:spPr>
        <p:txBody>
          <a:bodyPr wrap="square" rtlCol="0">
            <a:spAutoFit/>
          </a:bodyPr>
          <a:lstStyle/>
          <a:p>
            <a:r>
              <a:rPr lang="fr-CA" sz="3200" b="1" dirty="0" smtClean="0">
                <a:latin typeface="Gabriola" panose="04040605051002020D02" pitchFamily="82" charset="0"/>
              </a:rPr>
              <a:t>Une communauté qui accueille et qui donne la lumière de Jésus Christ</a:t>
            </a:r>
          </a:p>
          <a:p>
            <a:endParaRPr lang="fr-CA" sz="1200" b="1" dirty="0">
              <a:latin typeface="Gabriola" panose="04040605051002020D02" pitchFamily="82" charset="0"/>
            </a:endParaRPr>
          </a:p>
          <a:p>
            <a:r>
              <a:rPr lang="fr-CA" sz="3200" dirty="0" smtClean="0">
                <a:latin typeface="Gabriola" panose="04040605051002020D02" pitchFamily="82" charset="0"/>
              </a:rPr>
              <a:t>« Si quelque chose doit saintement nous préoccuper et inquiéter notre conscience, c’est que tant de nos frères vivent sans la force, la lumière et la consolation de l’amitié de Jésus Christ, sans une </a:t>
            </a:r>
            <a:r>
              <a:rPr lang="fr-CA" sz="3200" dirty="0" smtClean="0">
                <a:effectLst>
                  <a:outerShdw blurRad="38100" dist="38100" dir="2700000" algn="tl">
                    <a:srgbClr val="000000">
                      <a:alpha val="43137"/>
                    </a:srgbClr>
                  </a:outerShdw>
                </a:effectLst>
                <a:latin typeface="Gabriola" panose="04040605051002020D02" pitchFamily="82" charset="0"/>
              </a:rPr>
              <a:t>communauté de foi qui accueille</a:t>
            </a:r>
            <a:r>
              <a:rPr lang="fr-CA" sz="3200" dirty="0" smtClean="0">
                <a:latin typeface="Gabriola" panose="04040605051002020D02" pitchFamily="82" charset="0"/>
              </a:rPr>
              <a:t>, sans un horizon de sens et de vie ».  </a:t>
            </a:r>
            <a:r>
              <a:rPr lang="fr-CA" sz="2000" dirty="0" smtClean="0">
                <a:latin typeface="Gabriola" panose="04040605051002020D02" pitchFamily="82" charset="0"/>
              </a:rPr>
              <a:t>No 49</a:t>
            </a:r>
            <a:endParaRPr lang="fr-CA" sz="2000" dirty="0">
              <a:latin typeface="Gabriola" panose="04040605051002020D02" pitchFamily="82" charset="0"/>
            </a:endParaRPr>
          </a:p>
        </p:txBody>
      </p:sp>
      <p:sp>
        <p:nvSpPr>
          <p:cNvPr id="6" name="ZoneTexte 5"/>
          <p:cNvSpPr txBox="1"/>
          <p:nvPr/>
        </p:nvSpPr>
        <p:spPr>
          <a:xfrm>
            <a:off x="213511" y="4495800"/>
            <a:ext cx="8534400" cy="1754326"/>
          </a:xfrm>
          <a:prstGeom prst="rect">
            <a:avLst/>
          </a:prstGeom>
          <a:noFill/>
        </p:spPr>
        <p:txBody>
          <a:bodyPr wrap="square" rtlCol="0">
            <a:spAutoFit/>
          </a:bodyPr>
          <a:lstStyle/>
          <a:p>
            <a:r>
              <a:rPr lang="fr-CA" sz="3200" b="1" dirty="0" smtClean="0">
                <a:latin typeface="Gabriola" panose="04040605051002020D02" pitchFamily="82" charset="0"/>
              </a:rPr>
              <a:t>L’Église à travers son annonce donne courage et espérance</a:t>
            </a:r>
          </a:p>
          <a:p>
            <a:endParaRPr lang="fr-CA" sz="1200" dirty="0">
              <a:latin typeface="Gabriola" panose="04040605051002020D02" pitchFamily="82" charset="0"/>
            </a:endParaRPr>
          </a:p>
          <a:p>
            <a:r>
              <a:rPr lang="fr-CA" sz="3200" dirty="0" smtClean="0">
                <a:latin typeface="Gabriola" panose="04040605051002020D02" pitchFamily="82" charset="0"/>
              </a:rPr>
              <a:t>« L’Église doit être le lieu de la miséricorde gratuite, où tout le monde peut </a:t>
            </a:r>
            <a:r>
              <a:rPr lang="fr-CA" sz="3200" dirty="0" smtClean="0">
                <a:effectLst>
                  <a:outerShdw blurRad="38100" dist="38100" dir="2700000" algn="tl">
                    <a:srgbClr val="000000">
                      <a:alpha val="43137"/>
                    </a:srgbClr>
                  </a:outerShdw>
                </a:effectLst>
                <a:latin typeface="Gabriola" panose="04040605051002020D02" pitchFamily="82" charset="0"/>
              </a:rPr>
              <a:t>se sentir accueilli</a:t>
            </a:r>
            <a:r>
              <a:rPr lang="fr-CA" sz="3200" dirty="0" smtClean="0">
                <a:latin typeface="Gabriola" panose="04040605051002020D02" pitchFamily="82" charset="0"/>
              </a:rPr>
              <a:t>, aimé, pardonné et encouragé ».</a:t>
            </a:r>
            <a:r>
              <a:rPr lang="fr-CA" sz="2600" dirty="0" smtClean="0">
                <a:latin typeface="Gabriola" panose="04040605051002020D02" pitchFamily="82" charset="0"/>
              </a:rPr>
              <a:t>  </a:t>
            </a:r>
            <a:r>
              <a:rPr lang="fr-CA" sz="2000" dirty="0" smtClean="0">
                <a:latin typeface="Gabriola" panose="04040605051002020D02" pitchFamily="82" charset="0"/>
              </a:rPr>
              <a:t>No 114</a:t>
            </a:r>
            <a:endParaRPr lang="fr-CA" sz="2000" dirty="0">
              <a:latin typeface="Gabriola" panose="04040605051002020D02" pitchFamily="82" charset="0"/>
            </a:endParaRPr>
          </a:p>
        </p:txBody>
      </p:sp>
    </p:spTree>
    <p:extLst>
      <p:ext uri="{BB962C8B-B14F-4D97-AF65-F5344CB8AC3E}">
        <p14:creationId xmlns:p14="http://schemas.microsoft.com/office/powerpoint/2010/main" val="1657783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199" y="76199"/>
            <a:ext cx="8153401" cy="1066801"/>
          </a:xfrm>
          <a:ln w="12700">
            <a:noFill/>
          </a:ln>
        </p:spPr>
        <p:txBody>
          <a:bodyPr/>
          <a:lstStyle/>
          <a:p>
            <a:r>
              <a:rPr lang="fr-CA" dirty="0" smtClean="0">
                <a:solidFill>
                  <a:schemeClr val="accent1">
                    <a:lumMod val="75000"/>
                  </a:schemeClr>
                </a:solidFill>
                <a:latin typeface="Aharoni" panose="02010803020104030203" pitchFamily="2" charset="-79"/>
                <a:cs typeface="Aharoni" panose="02010803020104030203" pitchFamily="2" charset="-79"/>
              </a:rPr>
              <a:t>Pape </a:t>
            </a:r>
            <a:r>
              <a:rPr lang="fr-CA" dirty="0">
                <a:solidFill>
                  <a:schemeClr val="accent1">
                    <a:lumMod val="75000"/>
                  </a:schemeClr>
                </a:solidFill>
                <a:latin typeface="Aharoni" panose="02010803020104030203" pitchFamily="2" charset="-79"/>
                <a:cs typeface="Aharoni" panose="02010803020104030203" pitchFamily="2" charset="-79"/>
              </a:rPr>
              <a:t>Fran</a:t>
            </a:r>
            <a:r>
              <a:rPr lang="fr-CA" b="1" dirty="0">
                <a:solidFill>
                  <a:schemeClr val="accent1">
                    <a:lumMod val="75000"/>
                  </a:schemeClr>
                </a:solidFill>
                <a:latin typeface="Aharoni" panose="02010803020104030203" pitchFamily="2" charset="-79"/>
                <a:cs typeface="Aharoni" panose="02010803020104030203" pitchFamily="2" charset="-79"/>
              </a:rPr>
              <a:t>ç</a:t>
            </a:r>
            <a:r>
              <a:rPr lang="fr-CA" dirty="0">
                <a:solidFill>
                  <a:schemeClr val="accent1">
                    <a:lumMod val="75000"/>
                  </a:schemeClr>
                </a:solidFill>
                <a:latin typeface="Aharoni" panose="02010803020104030203" pitchFamily="2" charset="-79"/>
                <a:cs typeface="Aharoni" panose="02010803020104030203" pitchFamily="2" charset="-79"/>
              </a:rPr>
              <a:t>ois  -  La joie de l’</a:t>
            </a:r>
            <a:r>
              <a:rPr lang="fr-CA" b="1" dirty="0">
                <a:solidFill>
                  <a:schemeClr val="accent1">
                    <a:lumMod val="75000"/>
                  </a:schemeClr>
                </a:solidFill>
                <a:latin typeface="Aharoni" panose="02010803020104030203" pitchFamily="2" charset="-79"/>
                <a:cs typeface="Aharoni" panose="02010803020104030203" pitchFamily="2" charset="-79"/>
              </a:rPr>
              <a:t>É</a:t>
            </a:r>
            <a:r>
              <a:rPr lang="fr-CA" dirty="0">
                <a:solidFill>
                  <a:schemeClr val="accent1">
                    <a:lumMod val="75000"/>
                  </a:schemeClr>
                </a:solidFill>
                <a:latin typeface="Aharoni" panose="02010803020104030203" pitchFamily="2" charset="-79"/>
                <a:cs typeface="Aharoni" panose="02010803020104030203" pitchFamily="2" charset="-79"/>
              </a:rPr>
              <a:t>vangile</a:t>
            </a:r>
          </a:p>
        </p:txBody>
      </p:sp>
      <p:sp>
        <p:nvSpPr>
          <p:cNvPr id="5" name="ZoneTexte 4"/>
          <p:cNvSpPr txBox="1"/>
          <p:nvPr/>
        </p:nvSpPr>
        <p:spPr>
          <a:xfrm>
            <a:off x="432303" y="1371600"/>
            <a:ext cx="8534400" cy="3724096"/>
          </a:xfrm>
          <a:prstGeom prst="rect">
            <a:avLst/>
          </a:prstGeom>
          <a:noFill/>
        </p:spPr>
        <p:txBody>
          <a:bodyPr wrap="square" rtlCol="0">
            <a:spAutoFit/>
          </a:bodyPr>
          <a:lstStyle/>
          <a:p>
            <a:r>
              <a:rPr lang="fr-CA" sz="3200" b="1" dirty="0" smtClean="0">
                <a:latin typeface="Gabriola" panose="04040605051002020D02" pitchFamily="82" charset="0"/>
              </a:rPr>
              <a:t>Sommes-nous assez accueillant(e)s  dans nos communautés?</a:t>
            </a:r>
          </a:p>
          <a:p>
            <a:endParaRPr lang="fr-CA" sz="1200" dirty="0">
              <a:latin typeface="Gabriola" panose="04040605051002020D02" pitchFamily="82" charset="0"/>
            </a:endParaRPr>
          </a:p>
          <a:p>
            <a:r>
              <a:rPr lang="fr-CA" sz="3200" dirty="0" smtClean="0">
                <a:latin typeface="Gabriola" panose="04040605051002020D02" pitchFamily="82" charset="0"/>
              </a:rPr>
              <a:t>« Il </a:t>
            </a:r>
            <a:r>
              <a:rPr lang="fr-CA" sz="3200" dirty="0">
                <a:latin typeface="Gabriola" panose="04040605051002020D02" pitchFamily="82" charset="0"/>
              </a:rPr>
              <a:t>faut reconnaître que si une partie des personnes baptisées ne fait pas l’expérience de sa propre appartenance à l’Église, cela est peut-être dû à certaines structures et à un climat peu accueillant dans quelques-unes de nos paroisses et communautés, ou à une attitude bureaucratique pour répondre aux problèmes, </a:t>
            </a:r>
            <a:r>
              <a:rPr lang="fr-CA" sz="3200" dirty="0" smtClean="0">
                <a:latin typeface="Gabriola" panose="04040605051002020D02" pitchFamily="82" charset="0"/>
              </a:rPr>
              <a:t>simples </a:t>
            </a:r>
            <a:r>
              <a:rPr lang="fr-CA" sz="3200" dirty="0">
                <a:latin typeface="Gabriola" panose="04040605051002020D02" pitchFamily="82" charset="0"/>
              </a:rPr>
              <a:t>ou complexes des </a:t>
            </a:r>
            <a:r>
              <a:rPr lang="fr-CA" sz="3200" dirty="0" smtClean="0">
                <a:latin typeface="Gabriola" panose="04040605051002020D02" pitchFamily="82" charset="0"/>
              </a:rPr>
              <a:t>personnes ».</a:t>
            </a:r>
            <a:r>
              <a:rPr lang="fr-CA" sz="2600" dirty="0" smtClean="0">
                <a:latin typeface="Gabriola" panose="04040605051002020D02" pitchFamily="82" charset="0"/>
              </a:rPr>
              <a:t>  </a:t>
            </a:r>
            <a:r>
              <a:rPr lang="fr-CA" sz="2000" dirty="0" smtClean="0">
                <a:latin typeface="Gabriola" panose="04040605051002020D02" pitchFamily="82" charset="0"/>
              </a:rPr>
              <a:t>No 70</a:t>
            </a:r>
            <a:endParaRPr lang="fr-CA" sz="2000" dirty="0">
              <a:latin typeface="Gabriola" panose="04040605051002020D02" pitchFamily="82" charset="0"/>
            </a:endParaRPr>
          </a:p>
        </p:txBody>
      </p:sp>
    </p:spTree>
    <p:extLst>
      <p:ext uri="{BB962C8B-B14F-4D97-AF65-F5344CB8AC3E}">
        <p14:creationId xmlns:p14="http://schemas.microsoft.com/office/powerpoint/2010/main" val="1513278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2" descr="Résultats de recherche d'images pour « panneaux d'affich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1"/>
            <a:ext cx="4353253"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s de recherche d'images pour « panneaux d'affich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4239" y="2296562"/>
            <a:ext cx="4648201" cy="4474675"/>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p:cNvSpPr>
            <a:spLocks noGrp="1"/>
          </p:cNvSpPr>
          <p:nvPr>
            <p:ph type="title"/>
          </p:nvPr>
        </p:nvSpPr>
        <p:spPr>
          <a:xfrm>
            <a:off x="457200" y="76200"/>
            <a:ext cx="8229600" cy="758228"/>
          </a:xfrm>
          <a:ln w="12700">
            <a:solidFill>
              <a:schemeClr val="accent1">
                <a:shade val="50000"/>
              </a:schemeClr>
            </a:solidFill>
          </a:ln>
        </p:spPr>
        <p:txBody>
          <a:bodyPr/>
          <a:lstStyle/>
          <a:p>
            <a:r>
              <a:rPr lang="fr-CA" dirty="0" smtClean="0">
                <a:solidFill>
                  <a:schemeClr val="accent1">
                    <a:lumMod val="75000"/>
                  </a:schemeClr>
                </a:solidFill>
                <a:latin typeface="Aharoni" panose="02010803020104030203" pitchFamily="2" charset="-79"/>
                <a:cs typeface="Aharoni" panose="02010803020104030203" pitchFamily="2" charset="-79"/>
              </a:rPr>
              <a:t>Le </a:t>
            </a:r>
            <a:r>
              <a:rPr lang="fr-CA" dirty="0">
                <a:solidFill>
                  <a:schemeClr val="accent1">
                    <a:lumMod val="75000"/>
                  </a:schemeClr>
                </a:solidFill>
                <a:latin typeface="Aharoni" panose="02010803020104030203" pitchFamily="2" charset="-79"/>
                <a:cs typeface="Aharoni" panose="02010803020104030203" pitchFamily="2" charset="-79"/>
              </a:rPr>
              <a:t>Directoire g</a:t>
            </a:r>
            <a:r>
              <a:rPr lang="fr-CA" b="1" dirty="0">
                <a:solidFill>
                  <a:schemeClr val="accent1">
                    <a:lumMod val="75000"/>
                  </a:schemeClr>
                </a:solidFill>
                <a:latin typeface="Aharoni" panose="02010803020104030203" pitchFamily="2" charset="-79"/>
                <a:cs typeface="Aharoni" panose="02010803020104030203" pitchFamily="2" charset="-79"/>
              </a:rPr>
              <a:t>é</a:t>
            </a:r>
            <a:r>
              <a:rPr lang="fr-CA" dirty="0">
                <a:solidFill>
                  <a:schemeClr val="accent1">
                    <a:lumMod val="75000"/>
                  </a:schemeClr>
                </a:solidFill>
                <a:latin typeface="Aharoni" panose="02010803020104030203" pitchFamily="2" charset="-79"/>
                <a:cs typeface="Aharoni" panose="02010803020104030203" pitchFamily="2" charset="-79"/>
              </a:rPr>
              <a:t>n</a:t>
            </a:r>
            <a:r>
              <a:rPr lang="fr-CA" b="1" dirty="0">
                <a:solidFill>
                  <a:schemeClr val="accent1">
                    <a:lumMod val="75000"/>
                  </a:schemeClr>
                </a:solidFill>
                <a:latin typeface="Aharoni" panose="02010803020104030203" pitchFamily="2" charset="-79"/>
                <a:cs typeface="Aharoni" panose="02010803020104030203" pitchFamily="2" charset="-79"/>
              </a:rPr>
              <a:t>é</a:t>
            </a:r>
            <a:r>
              <a:rPr lang="fr-CA" dirty="0">
                <a:solidFill>
                  <a:schemeClr val="accent1">
                    <a:lumMod val="75000"/>
                  </a:schemeClr>
                </a:solidFill>
                <a:latin typeface="Aharoni" panose="02010803020104030203" pitchFamily="2" charset="-79"/>
                <a:cs typeface="Aharoni" panose="02010803020104030203" pitchFamily="2" charset="-79"/>
              </a:rPr>
              <a:t>ral pour la cat</a:t>
            </a:r>
            <a:r>
              <a:rPr lang="fr-CA" b="1" dirty="0">
                <a:solidFill>
                  <a:schemeClr val="accent1">
                    <a:lumMod val="75000"/>
                  </a:schemeClr>
                </a:solidFill>
                <a:latin typeface="Aharoni" panose="02010803020104030203" pitchFamily="2" charset="-79"/>
                <a:cs typeface="Aharoni" panose="02010803020104030203" pitchFamily="2" charset="-79"/>
              </a:rPr>
              <a:t>é</a:t>
            </a:r>
            <a:r>
              <a:rPr lang="fr-CA" dirty="0">
                <a:solidFill>
                  <a:schemeClr val="accent1">
                    <a:lumMod val="75000"/>
                  </a:schemeClr>
                </a:solidFill>
                <a:latin typeface="Aharoni" panose="02010803020104030203" pitchFamily="2" charset="-79"/>
                <a:cs typeface="Aharoni" panose="02010803020104030203" pitchFamily="2" charset="-79"/>
              </a:rPr>
              <a:t>ch</a:t>
            </a:r>
            <a:r>
              <a:rPr lang="fr-CA" b="1" dirty="0">
                <a:solidFill>
                  <a:schemeClr val="accent1">
                    <a:lumMod val="75000"/>
                  </a:schemeClr>
                </a:solidFill>
                <a:latin typeface="Aharoni" panose="02010803020104030203" pitchFamily="2" charset="-79"/>
                <a:cs typeface="Aharoni" panose="02010803020104030203" pitchFamily="2" charset="-79"/>
              </a:rPr>
              <a:t>è</a:t>
            </a:r>
            <a:r>
              <a:rPr lang="fr-CA" dirty="0">
                <a:solidFill>
                  <a:schemeClr val="accent1">
                    <a:lumMod val="75000"/>
                  </a:schemeClr>
                </a:solidFill>
                <a:latin typeface="Aharoni" panose="02010803020104030203" pitchFamily="2" charset="-79"/>
                <a:cs typeface="Aharoni" panose="02010803020104030203" pitchFamily="2" charset="-79"/>
              </a:rPr>
              <a:t>se</a:t>
            </a:r>
          </a:p>
        </p:txBody>
      </p:sp>
      <p:sp>
        <p:nvSpPr>
          <p:cNvPr id="6" name="ZoneTexte 5"/>
          <p:cNvSpPr txBox="1"/>
          <p:nvPr/>
        </p:nvSpPr>
        <p:spPr>
          <a:xfrm>
            <a:off x="457200" y="1066800"/>
            <a:ext cx="4953000" cy="1200329"/>
          </a:xfrm>
          <a:prstGeom prst="rect">
            <a:avLst/>
          </a:prstGeom>
          <a:noFill/>
          <a:ln w="12700">
            <a:noFill/>
          </a:ln>
        </p:spPr>
        <p:txBody>
          <a:bodyPr wrap="square" rtlCol="0">
            <a:spAutoFit/>
          </a:bodyPr>
          <a:lstStyle/>
          <a:p>
            <a:pPr algn="ctr"/>
            <a:r>
              <a:rPr lang="fr-CA" sz="2400" dirty="0" smtClean="0">
                <a:solidFill>
                  <a:schemeClr val="accent1">
                    <a:lumMod val="75000"/>
                  </a:schemeClr>
                </a:solidFill>
                <a:latin typeface="Swis721 Cn BT" panose="020B0506020202030204" pitchFamily="34" charset="0"/>
              </a:rPr>
              <a:t>À plusieurs reprises – 27 fois – revient le mot « ACCUEIL » dans le </a:t>
            </a:r>
            <a:r>
              <a:rPr lang="fr-CA" sz="2400" i="1" dirty="0" smtClean="0">
                <a:solidFill>
                  <a:schemeClr val="accent1">
                    <a:lumMod val="75000"/>
                  </a:schemeClr>
                </a:solidFill>
                <a:latin typeface="Swis721 Cn BT" panose="020B0506020202030204" pitchFamily="34" charset="0"/>
              </a:rPr>
              <a:t>Directoire général pour la catéchèse</a:t>
            </a:r>
            <a:endParaRPr lang="fr-CA" sz="2400" dirty="0">
              <a:solidFill>
                <a:schemeClr val="accent1">
                  <a:lumMod val="75000"/>
                </a:schemeClr>
              </a:solidFill>
              <a:latin typeface="Swis721 Cn BT" panose="020B0506020202030204" pitchFamily="34" charset="0"/>
            </a:endParaRPr>
          </a:p>
        </p:txBody>
      </p:sp>
      <p:sp>
        <p:nvSpPr>
          <p:cNvPr id="8" name="ZoneTexte 7"/>
          <p:cNvSpPr txBox="1"/>
          <p:nvPr/>
        </p:nvSpPr>
        <p:spPr>
          <a:xfrm>
            <a:off x="789540" y="3248933"/>
            <a:ext cx="3657600" cy="2569934"/>
          </a:xfrm>
          <a:prstGeom prst="rect">
            <a:avLst/>
          </a:prstGeom>
          <a:noFill/>
        </p:spPr>
        <p:txBody>
          <a:bodyPr wrap="square" rtlCol="0">
            <a:spAutoFit/>
          </a:bodyPr>
          <a:lstStyle/>
          <a:p>
            <a:pPr algn="ctr"/>
            <a:r>
              <a:rPr lang="fr-CA" sz="2300" i="1" dirty="0" smtClean="0">
                <a:latin typeface="Swis721 Cn BT" panose="020B0506020202030204" pitchFamily="34" charset="0"/>
              </a:rPr>
              <a:t>Les traits fondamentaux de la pédagogie de Jésus :</a:t>
            </a:r>
          </a:p>
          <a:p>
            <a:pPr algn="ctr"/>
            <a:r>
              <a:rPr lang="fr-CA" sz="2300" i="1" dirty="0" smtClean="0">
                <a:effectLst>
                  <a:outerShdw blurRad="38100" dist="38100" dir="2700000" algn="tl">
                    <a:srgbClr val="000000">
                      <a:alpha val="43137"/>
                    </a:srgbClr>
                  </a:outerShdw>
                </a:effectLst>
                <a:latin typeface="Swis721 Cn BT" panose="020B0506020202030204" pitchFamily="34" charset="0"/>
              </a:rPr>
              <a:t>l’accueil de l’autre</a:t>
            </a:r>
            <a:r>
              <a:rPr lang="fr-CA" sz="2300" i="1" dirty="0" smtClean="0">
                <a:latin typeface="Swis721 Cn BT" panose="020B0506020202030204" pitchFamily="34" charset="0"/>
              </a:rPr>
              <a:t>, notamment du pauvre, du petit, du pécheur, comme une personne que Dieu aime et</a:t>
            </a:r>
            <a:br>
              <a:rPr lang="fr-CA" sz="2300" i="1" dirty="0" smtClean="0">
                <a:latin typeface="Swis721 Cn BT" panose="020B0506020202030204" pitchFamily="34" charset="0"/>
              </a:rPr>
            </a:br>
            <a:r>
              <a:rPr lang="fr-CA" sz="2300" i="1" dirty="0" smtClean="0">
                <a:latin typeface="Swis721 Cn BT" panose="020B0506020202030204" pitchFamily="34" charset="0"/>
              </a:rPr>
              <a:t>            recherche.</a:t>
            </a:r>
            <a:r>
              <a:rPr lang="fr-CA" sz="2000" i="1" dirty="0" smtClean="0">
                <a:latin typeface="Swis721 Cn BT" panose="020B0506020202030204" pitchFamily="34" charset="0"/>
              </a:rPr>
              <a:t>      </a:t>
            </a:r>
            <a:r>
              <a:rPr lang="fr-CA" sz="1600" i="1" dirty="0" smtClean="0">
                <a:latin typeface="Swis721 Cn BT" panose="020B0506020202030204" pitchFamily="34" charset="0"/>
              </a:rPr>
              <a:t>No 140</a:t>
            </a:r>
            <a:endParaRPr lang="fr-CA" sz="1600" i="1" dirty="0">
              <a:latin typeface="Swis721 Cn BT" panose="020B0506020202030204" pitchFamily="34" charset="0"/>
            </a:endParaRPr>
          </a:p>
        </p:txBody>
      </p:sp>
      <p:sp>
        <p:nvSpPr>
          <p:cNvPr id="11" name="ZoneTexte 10"/>
          <p:cNvSpPr txBox="1"/>
          <p:nvPr/>
        </p:nvSpPr>
        <p:spPr>
          <a:xfrm>
            <a:off x="6019800" y="2211288"/>
            <a:ext cx="2420882" cy="3139321"/>
          </a:xfrm>
          <a:prstGeom prst="rect">
            <a:avLst/>
          </a:prstGeom>
          <a:noFill/>
        </p:spPr>
        <p:txBody>
          <a:bodyPr wrap="square" rtlCol="0">
            <a:spAutoFit/>
          </a:bodyPr>
          <a:lstStyle/>
          <a:p>
            <a:pPr algn="ctr"/>
            <a:r>
              <a:rPr lang="fr-CA" sz="2200" i="1" dirty="0">
                <a:latin typeface="Swis721 Cn BT" panose="020B0506020202030204" pitchFamily="34" charset="0"/>
              </a:rPr>
              <a:t>La paroisse est appelée à être une maison </a:t>
            </a:r>
            <a:r>
              <a:rPr lang="fr-CA" sz="2200" i="1" dirty="0" smtClean="0">
                <a:latin typeface="Swis721 Cn BT" panose="020B0506020202030204" pitchFamily="34" charset="0"/>
              </a:rPr>
              <a:t>familiale, fraternelle et </a:t>
            </a:r>
            <a:r>
              <a:rPr lang="fr-CA" sz="2200" i="1" dirty="0" smtClean="0">
                <a:effectLst>
                  <a:outerShdw blurRad="38100" dist="38100" dir="2700000" algn="tl">
                    <a:srgbClr val="000000">
                      <a:alpha val="43137"/>
                    </a:srgbClr>
                  </a:outerShdw>
                </a:effectLst>
                <a:latin typeface="Swis721 Cn BT" panose="020B0506020202030204" pitchFamily="34" charset="0"/>
              </a:rPr>
              <a:t>accueillante</a:t>
            </a:r>
            <a:r>
              <a:rPr lang="fr-CA" sz="2200" i="1" dirty="0" smtClean="0">
                <a:latin typeface="Swis721 Cn BT" panose="020B0506020202030204" pitchFamily="34" charset="0"/>
              </a:rPr>
              <a:t> où les chrétiens prennent conscience qu’ils sont le Peuple de</a:t>
            </a:r>
            <a:br>
              <a:rPr lang="fr-CA" sz="2200" i="1" dirty="0" smtClean="0">
                <a:latin typeface="Swis721 Cn BT" panose="020B0506020202030204" pitchFamily="34" charset="0"/>
              </a:rPr>
            </a:br>
            <a:r>
              <a:rPr lang="fr-CA" sz="2200" i="1" dirty="0" smtClean="0">
                <a:latin typeface="Swis721 Cn BT" panose="020B0506020202030204" pitchFamily="34" charset="0"/>
              </a:rPr>
              <a:t>       Dieu.   </a:t>
            </a:r>
            <a:r>
              <a:rPr lang="fr-CA" sz="1500" i="1" dirty="0" smtClean="0">
                <a:latin typeface="Swis721 Cn BT" panose="020B0506020202030204" pitchFamily="34" charset="0"/>
              </a:rPr>
              <a:t>No 257</a:t>
            </a:r>
            <a:endParaRPr lang="fr-CA" sz="1500" i="1" dirty="0">
              <a:latin typeface="Swis721 Cn BT" panose="020B0506020202030204" pitchFamily="34" charset="0"/>
            </a:endParaRPr>
          </a:p>
        </p:txBody>
      </p:sp>
    </p:spTree>
    <p:extLst>
      <p:ext uri="{BB962C8B-B14F-4D97-AF65-F5344CB8AC3E}">
        <p14:creationId xmlns:p14="http://schemas.microsoft.com/office/powerpoint/2010/main" val="2903119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2" descr="Résultats de recherche d'images pour « panneaux d'affich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159" y="1828800"/>
            <a:ext cx="4011823" cy="35814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s de recherche d'images pour « panneaux d'affich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22127" y="2438025"/>
            <a:ext cx="4624723" cy="4114797"/>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p:cNvSpPr>
            <a:spLocks noGrp="1"/>
          </p:cNvSpPr>
          <p:nvPr>
            <p:ph type="title"/>
          </p:nvPr>
        </p:nvSpPr>
        <p:spPr>
          <a:xfrm>
            <a:off x="228600" y="76200"/>
            <a:ext cx="8763000" cy="1066800"/>
          </a:xfrm>
          <a:ln w="12700">
            <a:solidFill>
              <a:schemeClr val="accent1">
                <a:shade val="50000"/>
              </a:schemeClr>
            </a:solidFill>
          </a:ln>
        </p:spPr>
        <p:txBody>
          <a:bodyPr/>
          <a:lstStyle/>
          <a:p>
            <a:r>
              <a:rPr lang="fr-CA" dirty="0" smtClean="0">
                <a:solidFill>
                  <a:schemeClr val="accent1">
                    <a:lumMod val="75000"/>
                  </a:schemeClr>
                </a:solidFill>
                <a:latin typeface="Aharoni" panose="02010803020104030203" pitchFamily="2" charset="-79"/>
                <a:cs typeface="Aharoni" panose="02010803020104030203" pitchFamily="2" charset="-79"/>
              </a:rPr>
              <a:t>Le </a:t>
            </a:r>
            <a:r>
              <a:rPr lang="fr-CA" dirty="0">
                <a:solidFill>
                  <a:schemeClr val="accent1">
                    <a:lumMod val="75000"/>
                  </a:schemeClr>
                </a:solidFill>
                <a:latin typeface="Aharoni" panose="02010803020104030203" pitchFamily="2" charset="-79"/>
                <a:cs typeface="Aharoni" panose="02010803020104030203" pitchFamily="2" charset="-79"/>
              </a:rPr>
              <a:t>Rituel d’Initiation Chr</a:t>
            </a:r>
            <a:r>
              <a:rPr lang="fr-CA" b="1" dirty="0">
                <a:solidFill>
                  <a:schemeClr val="accent1">
                    <a:lumMod val="75000"/>
                  </a:schemeClr>
                </a:solidFill>
                <a:latin typeface="Aharoni" panose="02010803020104030203" pitchFamily="2" charset="-79"/>
                <a:cs typeface="Aharoni" panose="02010803020104030203" pitchFamily="2" charset="-79"/>
              </a:rPr>
              <a:t>é</a:t>
            </a:r>
            <a:r>
              <a:rPr lang="fr-CA" dirty="0">
                <a:solidFill>
                  <a:schemeClr val="accent1">
                    <a:lumMod val="75000"/>
                  </a:schemeClr>
                </a:solidFill>
                <a:latin typeface="Aharoni" panose="02010803020104030203" pitchFamily="2" charset="-79"/>
                <a:cs typeface="Aharoni" panose="02010803020104030203" pitchFamily="2" charset="-79"/>
              </a:rPr>
              <a:t>tienne des Adultes</a:t>
            </a:r>
            <a:br>
              <a:rPr lang="fr-CA" dirty="0">
                <a:solidFill>
                  <a:schemeClr val="accent1">
                    <a:lumMod val="75000"/>
                  </a:schemeClr>
                </a:solidFill>
                <a:latin typeface="Aharoni" panose="02010803020104030203" pitchFamily="2" charset="-79"/>
                <a:cs typeface="Aharoni" panose="02010803020104030203" pitchFamily="2" charset="-79"/>
              </a:rPr>
            </a:br>
            <a:r>
              <a:rPr lang="fr-CA" dirty="0" smtClean="0">
                <a:solidFill>
                  <a:schemeClr val="accent1">
                    <a:lumMod val="75000"/>
                  </a:schemeClr>
                </a:solidFill>
                <a:latin typeface="Aharoni" panose="02010803020104030203" pitchFamily="2" charset="-79"/>
                <a:cs typeface="Aharoni" panose="02010803020104030203" pitchFamily="2" charset="-79"/>
              </a:rPr>
              <a:t>Le </a:t>
            </a:r>
            <a:r>
              <a:rPr lang="fr-CA" dirty="0">
                <a:solidFill>
                  <a:schemeClr val="accent1">
                    <a:lumMod val="75000"/>
                  </a:schemeClr>
                </a:solidFill>
                <a:latin typeface="Aharoni" panose="02010803020104030203" pitchFamily="2" charset="-79"/>
                <a:cs typeface="Aharoni" panose="02010803020104030203" pitchFamily="2" charset="-79"/>
              </a:rPr>
              <a:t>RICA</a:t>
            </a:r>
          </a:p>
        </p:txBody>
      </p:sp>
      <p:sp>
        <p:nvSpPr>
          <p:cNvPr id="12" name="ZoneTexte 11"/>
          <p:cNvSpPr txBox="1"/>
          <p:nvPr/>
        </p:nvSpPr>
        <p:spPr>
          <a:xfrm>
            <a:off x="228600" y="1530098"/>
            <a:ext cx="5211778" cy="954107"/>
          </a:xfrm>
          <a:prstGeom prst="rect">
            <a:avLst/>
          </a:prstGeom>
          <a:noFill/>
          <a:ln w="12700">
            <a:noFill/>
          </a:ln>
        </p:spPr>
        <p:txBody>
          <a:bodyPr wrap="square" rtlCol="0">
            <a:spAutoFit/>
          </a:bodyPr>
          <a:lstStyle/>
          <a:p>
            <a:pPr algn="ctr"/>
            <a:r>
              <a:rPr lang="fr-CA" sz="2800" dirty="0" smtClean="0">
                <a:solidFill>
                  <a:schemeClr val="accent1">
                    <a:lumMod val="75000"/>
                  </a:schemeClr>
                </a:solidFill>
                <a:latin typeface="Swis721 Cn BT" panose="020B0506020202030204" pitchFamily="34" charset="0"/>
              </a:rPr>
              <a:t>La catéchèse est un lieu d’accueil extrêmement important en paroisse</a:t>
            </a:r>
            <a:endParaRPr lang="fr-CA" sz="2800" dirty="0">
              <a:solidFill>
                <a:schemeClr val="accent1">
                  <a:lumMod val="75000"/>
                </a:schemeClr>
              </a:solidFill>
              <a:latin typeface="Swis721 Cn BT" panose="020B0506020202030204" pitchFamily="34" charset="0"/>
            </a:endParaRPr>
          </a:p>
        </p:txBody>
      </p:sp>
      <p:sp>
        <p:nvSpPr>
          <p:cNvPr id="2" name="ZoneTexte 1"/>
          <p:cNvSpPr txBox="1"/>
          <p:nvPr/>
        </p:nvSpPr>
        <p:spPr>
          <a:xfrm>
            <a:off x="1196189" y="3372038"/>
            <a:ext cx="3276600" cy="2246769"/>
          </a:xfrm>
          <a:prstGeom prst="rect">
            <a:avLst/>
          </a:prstGeom>
          <a:noFill/>
        </p:spPr>
        <p:txBody>
          <a:bodyPr wrap="square" rtlCol="0">
            <a:spAutoFit/>
          </a:bodyPr>
          <a:lstStyle/>
          <a:p>
            <a:pPr algn="ctr"/>
            <a:r>
              <a:rPr lang="fr-CA" sz="2800" dirty="0" smtClean="0">
                <a:latin typeface="Agency FB" panose="020B0503020202020204" pitchFamily="34" charset="0"/>
              </a:rPr>
              <a:t>Les chrétiens doivent veiller à ce que leur communauté soit vraiment missionnaire et </a:t>
            </a:r>
            <a:r>
              <a:rPr lang="fr-CA" sz="2800" dirty="0" smtClean="0">
                <a:effectLst>
                  <a:outerShdw blurRad="38100" dist="38100" dir="2700000" algn="tl">
                    <a:srgbClr val="000000">
                      <a:alpha val="43137"/>
                    </a:srgbClr>
                  </a:outerShdw>
                </a:effectLst>
                <a:latin typeface="Agency FB" panose="020B0503020202020204" pitchFamily="34" charset="0"/>
              </a:rPr>
              <a:t>accueillante</a:t>
            </a:r>
            <a:r>
              <a:rPr lang="fr-CA" sz="2800" dirty="0" smtClean="0">
                <a:latin typeface="Agency FB" panose="020B0503020202020204" pitchFamily="34" charset="0"/>
              </a:rPr>
              <a:t>.  </a:t>
            </a:r>
            <a:endParaRPr lang="fr-CA" sz="2800" dirty="0">
              <a:latin typeface="Agency FB" panose="020B0503020202020204" pitchFamily="34" charset="0"/>
            </a:endParaRPr>
          </a:p>
        </p:txBody>
      </p:sp>
      <p:sp>
        <p:nvSpPr>
          <p:cNvPr id="3" name="ZoneTexte 2"/>
          <p:cNvSpPr txBox="1"/>
          <p:nvPr/>
        </p:nvSpPr>
        <p:spPr>
          <a:xfrm>
            <a:off x="6040170" y="2332974"/>
            <a:ext cx="2209800" cy="2400657"/>
          </a:xfrm>
          <a:prstGeom prst="rect">
            <a:avLst/>
          </a:prstGeom>
          <a:noFill/>
        </p:spPr>
        <p:txBody>
          <a:bodyPr wrap="square" rtlCol="0">
            <a:spAutoFit/>
          </a:bodyPr>
          <a:lstStyle/>
          <a:p>
            <a:pPr algn="ctr"/>
            <a:r>
              <a:rPr lang="fr-CA" sz="2500" dirty="0" smtClean="0">
                <a:latin typeface="Agency FB" panose="020B0503020202020204" pitchFamily="34" charset="0"/>
              </a:rPr>
              <a:t>La qualité du </a:t>
            </a:r>
            <a:r>
              <a:rPr lang="fr-CA" sz="2500" dirty="0" smtClean="0">
                <a:effectLst>
                  <a:outerShdw blurRad="38100" dist="38100" dir="2700000" algn="tl">
                    <a:srgbClr val="000000">
                      <a:alpha val="43137"/>
                    </a:srgbClr>
                  </a:outerShdw>
                </a:effectLst>
                <a:latin typeface="Agency FB" panose="020B0503020202020204" pitchFamily="34" charset="0"/>
              </a:rPr>
              <a:t>premier accueil</a:t>
            </a:r>
            <a:r>
              <a:rPr lang="fr-CA" sz="2500" dirty="0" smtClean="0">
                <a:latin typeface="Agency FB" panose="020B0503020202020204" pitchFamily="34" charset="0"/>
              </a:rPr>
              <a:t> est déterminante… Elle conditionne le premier visage que l’on donne à l’Église</a:t>
            </a:r>
            <a:r>
              <a:rPr lang="fr-CA" sz="2400" dirty="0" smtClean="0">
                <a:latin typeface="Agency FB" panose="020B0503020202020204" pitchFamily="34" charset="0"/>
              </a:rPr>
              <a:t>.</a:t>
            </a:r>
            <a:endParaRPr lang="fr-CA" sz="2400" dirty="0">
              <a:latin typeface="Agency FB" panose="020B0503020202020204" pitchFamily="34" charset="0"/>
            </a:endParaRPr>
          </a:p>
        </p:txBody>
      </p:sp>
    </p:spTree>
    <p:extLst>
      <p:ext uri="{BB962C8B-B14F-4D97-AF65-F5344CB8AC3E}">
        <p14:creationId xmlns:p14="http://schemas.microsoft.com/office/powerpoint/2010/main" val="2615911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90" name="Picture 2" descr="Résultat d’images pour panneaux d'afficheage"/>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38200"/>
            <a:ext cx="9144000" cy="6019799"/>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p:cNvSpPr>
            <a:spLocks noGrp="1"/>
          </p:cNvSpPr>
          <p:nvPr>
            <p:ph type="title"/>
          </p:nvPr>
        </p:nvSpPr>
        <p:spPr>
          <a:xfrm>
            <a:off x="914400" y="0"/>
            <a:ext cx="7162800" cy="1219200"/>
          </a:xfrm>
          <a:ln w="12700">
            <a:noFill/>
          </a:ln>
        </p:spPr>
        <p:txBody>
          <a:bodyPr/>
          <a:lstStyle/>
          <a:p>
            <a:r>
              <a:rPr lang="fr-CA" dirty="0" smtClean="0">
                <a:solidFill>
                  <a:schemeClr val="accent1">
                    <a:lumMod val="75000"/>
                  </a:schemeClr>
                </a:solidFill>
                <a:latin typeface="Aharoni" panose="02010803020104030203" pitchFamily="2" charset="-79"/>
                <a:cs typeface="Aharoni" panose="02010803020104030203" pitchFamily="2" charset="-79"/>
              </a:rPr>
              <a:t>Le </a:t>
            </a:r>
            <a:r>
              <a:rPr lang="fr-CA" dirty="0">
                <a:solidFill>
                  <a:schemeClr val="accent1">
                    <a:lumMod val="75000"/>
                  </a:schemeClr>
                </a:solidFill>
                <a:latin typeface="Aharoni" panose="02010803020104030203" pitchFamily="2" charset="-79"/>
                <a:cs typeface="Aharoni" panose="02010803020104030203" pitchFamily="2" charset="-79"/>
              </a:rPr>
              <a:t>tournant missionnaire des </a:t>
            </a:r>
            <a:r>
              <a:rPr lang="fr-CA" dirty="0" smtClean="0">
                <a:solidFill>
                  <a:schemeClr val="accent1">
                    <a:lumMod val="75000"/>
                  </a:schemeClr>
                </a:solidFill>
                <a:latin typeface="Aharoni" panose="02010803020104030203" pitchFamily="2" charset="-79"/>
                <a:cs typeface="Aharoni" panose="02010803020104030203" pitchFamily="2" charset="-79"/>
              </a:rPr>
              <a:t>communaut</a:t>
            </a:r>
            <a:r>
              <a:rPr lang="fr-CA" b="1" dirty="0" smtClean="0">
                <a:solidFill>
                  <a:schemeClr val="accent1">
                    <a:lumMod val="75000"/>
                  </a:schemeClr>
                </a:solidFill>
                <a:latin typeface="Aharoni" panose="02010803020104030203" pitchFamily="2" charset="-79"/>
                <a:cs typeface="Aharoni" panose="02010803020104030203" pitchFamily="2" charset="-79"/>
              </a:rPr>
              <a:t>é</a:t>
            </a:r>
            <a:r>
              <a:rPr lang="fr-CA" dirty="0" smtClean="0">
                <a:solidFill>
                  <a:schemeClr val="accent1">
                    <a:lumMod val="75000"/>
                  </a:schemeClr>
                </a:solidFill>
                <a:latin typeface="Aharoni" panose="02010803020104030203" pitchFamily="2" charset="-79"/>
                <a:cs typeface="Aharoni" panose="02010803020104030203" pitchFamily="2" charset="-79"/>
              </a:rPr>
              <a:t> </a:t>
            </a:r>
            <a:r>
              <a:rPr lang="fr-CA" dirty="0">
                <a:solidFill>
                  <a:schemeClr val="accent1">
                    <a:lumMod val="75000"/>
                  </a:schemeClr>
                </a:solidFill>
                <a:latin typeface="Aharoni" panose="02010803020104030203" pitchFamily="2" charset="-79"/>
                <a:cs typeface="Aharoni" panose="02010803020104030203" pitchFamily="2" charset="-79"/>
              </a:rPr>
              <a:t>chr</a:t>
            </a:r>
            <a:r>
              <a:rPr lang="fr-CA" b="1" dirty="0">
                <a:solidFill>
                  <a:schemeClr val="accent1">
                    <a:lumMod val="75000"/>
                  </a:schemeClr>
                </a:solidFill>
                <a:latin typeface="Aharoni" panose="02010803020104030203" pitchFamily="2" charset="-79"/>
                <a:cs typeface="Aharoni" panose="02010803020104030203" pitchFamily="2" charset="-79"/>
              </a:rPr>
              <a:t>é</a:t>
            </a:r>
            <a:r>
              <a:rPr lang="fr-CA" dirty="0">
                <a:solidFill>
                  <a:schemeClr val="accent1">
                    <a:lumMod val="75000"/>
                  </a:schemeClr>
                </a:solidFill>
                <a:latin typeface="Aharoni" panose="02010803020104030203" pitchFamily="2" charset="-79"/>
                <a:cs typeface="Aharoni" panose="02010803020104030203" pitchFamily="2" charset="-79"/>
              </a:rPr>
              <a:t>tiennes   -   AECQ</a:t>
            </a:r>
          </a:p>
        </p:txBody>
      </p:sp>
      <p:sp>
        <p:nvSpPr>
          <p:cNvPr id="7" name="ZoneTexte 6"/>
          <p:cNvSpPr txBox="1"/>
          <p:nvPr/>
        </p:nvSpPr>
        <p:spPr>
          <a:xfrm>
            <a:off x="2666999" y="1752600"/>
            <a:ext cx="2877493" cy="2677656"/>
          </a:xfrm>
          <a:prstGeom prst="rect">
            <a:avLst/>
          </a:prstGeom>
          <a:noFill/>
        </p:spPr>
        <p:txBody>
          <a:bodyPr wrap="square" rtlCol="0">
            <a:spAutoFit/>
          </a:bodyPr>
          <a:lstStyle/>
          <a:p>
            <a:pPr algn="ctr"/>
            <a:r>
              <a:rPr lang="fr-CA" sz="2400" dirty="0" smtClean="0">
                <a:solidFill>
                  <a:schemeClr val="accent5">
                    <a:lumMod val="20000"/>
                    <a:lumOff val="80000"/>
                  </a:schemeClr>
                </a:solidFill>
                <a:latin typeface="Kaufmann BT" panose="03080502030307080303" pitchFamily="66" charset="0"/>
              </a:rPr>
              <a:t>De manière particulière, il nous faut réviser soigneusement la manière suivant laquelle les gens sont accueillis et leurs demandes reçues.</a:t>
            </a:r>
          </a:p>
          <a:p>
            <a:r>
              <a:rPr lang="fr-CA" sz="2400" dirty="0">
                <a:solidFill>
                  <a:schemeClr val="accent5">
                    <a:lumMod val="20000"/>
                    <a:lumOff val="80000"/>
                  </a:schemeClr>
                </a:solidFill>
                <a:latin typeface="Kaufmann BT" panose="03080502030307080303" pitchFamily="66" charset="0"/>
              </a:rPr>
              <a:t>	</a:t>
            </a:r>
            <a:r>
              <a:rPr lang="fr-CA" sz="2400" dirty="0" smtClean="0">
                <a:solidFill>
                  <a:schemeClr val="accent5">
                    <a:lumMod val="20000"/>
                    <a:lumOff val="80000"/>
                  </a:schemeClr>
                </a:solidFill>
                <a:latin typeface="Kaufmann BT" panose="03080502030307080303" pitchFamily="66" charset="0"/>
              </a:rPr>
              <a:t>	      </a:t>
            </a:r>
            <a:r>
              <a:rPr lang="fr-CA" sz="1600" dirty="0" smtClean="0">
                <a:solidFill>
                  <a:schemeClr val="accent5">
                    <a:lumMod val="20000"/>
                    <a:lumOff val="80000"/>
                  </a:schemeClr>
                </a:solidFill>
                <a:latin typeface="Kaufmann BT" panose="03080502030307080303" pitchFamily="66" charset="0"/>
              </a:rPr>
              <a:t>p. 17</a:t>
            </a:r>
            <a:endParaRPr lang="fr-CA" sz="1600" dirty="0">
              <a:solidFill>
                <a:schemeClr val="accent5">
                  <a:lumMod val="20000"/>
                  <a:lumOff val="80000"/>
                </a:schemeClr>
              </a:solidFill>
              <a:latin typeface="Kaufmann BT" panose="03080502030307080303" pitchFamily="66" charset="0"/>
            </a:endParaRPr>
          </a:p>
        </p:txBody>
      </p:sp>
      <p:sp>
        <p:nvSpPr>
          <p:cNvPr id="8" name="ZoneTexte 7"/>
          <p:cNvSpPr txBox="1"/>
          <p:nvPr/>
        </p:nvSpPr>
        <p:spPr>
          <a:xfrm>
            <a:off x="5638800" y="1824975"/>
            <a:ext cx="2438400" cy="2185214"/>
          </a:xfrm>
          <a:prstGeom prst="rect">
            <a:avLst/>
          </a:prstGeom>
          <a:noFill/>
        </p:spPr>
        <p:txBody>
          <a:bodyPr wrap="square" rtlCol="0">
            <a:spAutoFit/>
          </a:bodyPr>
          <a:lstStyle/>
          <a:p>
            <a:pPr algn="ctr"/>
            <a:r>
              <a:rPr lang="fr-CA" sz="2400" dirty="0">
                <a:solidFill>
                  <a:schemeClr val="accent5">
                    <a:lumMod val="20000"/>
                    <a:lumOff val="80000"/>
                  </a:schemeClr>
                </a:solidFill>
                <a:latin typeface="Kaufmann BT" panose="03080502030307080303" pitchFamily="66" charset="0"/>
              </a:rPr>
              <a:t>Les </a:t>
            </a:r>
            <a:r>
              <a:rPr lang="fr-CA" sz="2400" dirty="0" smtClean="0">
                <a:solidFill>
                  <a:schemeClr val="accent5">
                    <a:lumMod val="20000"/>
                    <a:lumOff val="80000"/>
                  </a:schemeClr>
                </a:solidFill>
                <a:latin typeface="Kaufmann BT" panose="03080502030307080303" pitchFamily="66" charset="0"/>
              </a:rPr>
              <a:t>structures, bien que nécessaires, doivent toujours être ouvertes et </a:t>
            </a:r>
            <a:br>
              <a:rPr lang="fr-CA" sz="2400" dirty="0" smtClean="0">
                <a:solidFill>
                  <a:schemeClr val="accent5">
                    <a:lumMod val="20000"/>
                    <a:lumOff val="80000"/>
                  </a:schemeClr>
                </a:solidFill>
                <a:latin typeface="Kaufmann BT" panose="03080502030307080303" pitchFamily="66" charset="0"/>
              </a:rPr>
            </a:br>
            <a:r>
              <a:rPr lang="fr-CA" sz="2400" dirty="0" smtClean="0">
                <a:solidFill>
                  <a:schemeClr val="accent5">
                    <a:lumMod val="20000"/>
                    <a:lumOff val="80000"/>
                  </a:schemeClr>
                </a:solidFill>
                <a:latin typeface="Kaufmann BT" panose="03080502030307080303" pitchFamily="66" charset="0"/>
              </a:rPr>
              <a:t> accueillantes.</a:t>
            </a:r>
          </a:p>
          <a:p>
            <a:pPr algn="r"/>
            <a:r>
              <a:rPr lang="fr-CA" sz="1600" dirty="0" smtClean="0">
                <a:solidFill>
                  <a:schemeClr val="accent5">
                    <a:lumMod val="20000"/>
                    <a:lumOff val="80000"/>
                  </a:schemeClr>
                </a:solidFill>
                <a:latin typeface="Kaufmann BT" panose="03080502030307080303" pitchFamily="66" charset="0"/>
              </a:rPr>
              <a:t>                  p. 19</a:t>
            </a:r>
            <a:endParaRPr lang="fr-CA" sz="1600" dirty="0">
              <a:solidFill>
                <a:schemeClr val="accent5">
                  <a:lumMod val="20000"/>
                  <a:lumOff val="80000"/>
                </a:schemeClr>
              </a:solidFill>
              <a:latin typeface="Kaufmann BT" panose="03080502030307080303" pitchFamily="66" charset="0"/>
            </a:endParaRPr>
          </a:p>
        </p:txBody>
      </p:sp>
      <p:sp>
        <p:nvSpPr>
          <p:cNvPr id="9" name="ZoneTexte 8"/>
          <p:cNvSpPr txBox="1"/>
          <p:nvPr/>
        </p:nvSpPr>
        <p:spPr>
          <a:xfrm>
            <a:off x="1059256" y="2286000"/>
            <a:ext cx="1447800" cy="1815882"/>
          </a:xfrm>
          <a:prstGeom prst="rect">
            <a:avLst/>
          </a:prstGeom>
          <a:noFill/>
        </p:spPr>
        <p:txBody>
          <a:bodyPr wrap="square" rtlCol="0">
            <a:spAutoFit/>
          </a:bodyPr>
          <a:lstStyle/>
          <a:p>
            <a:pPr algn="ctr"/>
            <a:r>
              <a:rPr lang="fr-CA" sz="2400" dirty="0" smtClean="0">
                <a:solidFill>
                  <a:schemeClr val="accent5">
                    <a:lumMod val="20000"/>
                    <a:lumOff val="80000"/>
                  </a:schemeClr>
                </a:solidFill>
                <a:latin typeface="Kaufmann BT" panose="03080502030307080303" pitchFamily="66" charset="0"/>
              </a:rPr>
              <a:t>Créativité</a:t>
            </a:r>
          </a:p>
          <a:p>
            <a:pPr algn="ctr"/>
            <a:r>
              <a:rPr lang="fr-CA" sz="2400" dirty="0" smtClean="0">
                <a:solidFill>
                  <a:schemeClr val="accent5">
                    <a:lumMod val="20000"/>
                    <a:lumOff val="80000"/>
                  </a:schemeClr>
                </a:solidFill>
                <a:latin typeface="Kaufmann BT" panose="03080502030307080303" pitchFamily="66" charset="0"/>
              </a:rPr>
              <a:t>Ouverture</a:t>
            </a:r>
          </a:p>
          <a:p>
            <a:pPr algn="ctr"/>
            <a:r>
              <a:rPr lang="fr-CA" sz="2400" dirty="0" smtClean="0">
                <a:solidFill>
                  <a:schemeClr val="accent5">
                    <a:lumMod val="20000"/>
                    <a:lumOff val="80000"/>
                  </a:schemeClr>
                </a:solidFill>
                <a:latin typeface="Kaufmann BT" panose="03080502030307080303" pitchFamily="66" charset="0"/>
              </a:rPr>
              <a:t>Conversion</a:t>
            </a:r>
            <a:endParaRPr lang="fr-CA" sz="2400" dirty="0">
              <a:solidFill>
                <a:schemeClr val="accent5">
                  <a:lumMod val="20000"/>
                  <a:lumOff val="80000"/>
                </a:schemeClr>
              </a:solidFill>
              <a:latin typeface="Kaufmann BT" panose="03080502030307080303" pitchFamily="66" charset="0"/>
            </a:endParaRPr>
          </a:p>
          <a:p>
            <a:pPr algn="ctr"/>
            <a:r>
              <a:rPr lang="fr-CA" sz="2400" dirty="0" smtClean="0">
                <a:solidFill>
                  <a:schemeClr val="accent5">
                    <a:lumMod val="20000"/>
                    <a:lumOff val="80000"/>
                  </a:schemeClr>
                </a:solidFill>
                <a:latin typeface="Kaufmann BT" panose="03080502030307080303" pitchFamily="66" charset="0"/>
              </a:rPr>
              <a:t>Accueil</a:t>
            </a:r>
          </a:p>
          <a:p>
            <a:pPr algn="r"/>
            <a:r>
              <a:rPr lang="fr-CA" sz="1600" dirty="0" smtClean="0">
                <a:solidFill>
                  <a:schemeClr val="accent5">
                    <a:lumMod val="20000"/>
                    <a:lumOff val="80000"/>
                  </a:schemeClr>
                </a:solidFill>
                <a:latin typeface="Kaufmann BT" panose="03080502030307080303" pitchFamily="66" charset="0"/>
              </a:rPr>
              <a:t>p. 9</a:t>
            </a:r>
            <a:endParaRPr lang="fr-CA" sz="1600" dirty="0">
              <a:solidFill>
                <a:schemeClr val="accent5">
                  <a:lumMod val="20000"/>
                  <a:lumOff val="80000"/>
                </a:schemeClr>
              </a:solidFill>
              <a:latin typeface="Kaufmann BT" panose="03080502030307080303" pitchFamily="66" charset="0"/>
            </a:endParaRPr>
          </a:p>
        </p:txBody>
      </p:sp>
      <p:sp>
        <p:nvSpPr>
          <p:cNvPr id="15" name="ZoneTexte 14"/>
          <p:cNvSpPr txBox="1"/>
          <p:nvPr/>
        </p:nvSpPr>
        <p:spPr>
          <a:xfrm>
            <a:off x="997390" y="1796534"/>
            <a:ext cx="1600200" cy="369332"/>
          </a:xfrm>
          <a:prstGeom prst="rect">
            <a:avLst/>
          </a:prstGeom>
          <a:noFill/>
        </p:spPr>
        <p:txBody>
          <a:bodyPr wrap="square" rtlCol="0">
            <a:spAutoFit/>
          </a:bodyPr>
          <a:lstStyle/>
          <a:p>
            <a:r>
              <a:rPr lang="fr-CA" b="1" dirty="0" smtClean="0">
                <a:solidFill>
                  <a:schemeClr val="accent5">
                    <a:lumMod val="20000"/>
                    <a:lumOff val="80000"/>
                  </a:schemeClr>
                </a:solidFill>
                <a:latin typeface="Kaufmann BT" panose="03080502030307080303" pitchFamily="66" charset="0"/>
              </a:rPr>
              <a:t>Penser autrement</a:t>
            </a:r>
            <a:r>
              <a:rPr lang="fr-CA" b="1" dirty="0" smtClean="0"/>
              <a:t> </a:t>
            </a:r>
            <a:endParaRPr lang="fr-CA" b="1" dirty="0"/>
          </a:p>
        </p:txBody>
      </p:sp>
    </p:spTree>
    <p:extLst>
      <p:ext uri="{BB962C8B-B14F-4D97-AF65-F5344CB8AC3E}">
        <p14:creationId xmlns:p14="http://schemas.microsoft.com/office/powerpoint/2010/main" val="3122696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TM02455596[[fn=Printemps]]</Template>
  <TotalTime>11802</TotalTime>
  <Words>736</Words>
  <Application>Microsoft Office PowerPoint</Application>
  <PresentationFormat>Affichage à l'écran (4:3)</PresentationFormat>
  <Paragraphs>128</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Spring</vt:lpstr>
      <vt:lpstr>Présentation PowerPoint</vt:lpstr>
      <vt:lpstr>Présentation PowerPoint</vt:lpstr>
      <vt:lpstr>Présentation PowerPoint</vt:lpstr>
      <vt:lpstr>Présentation PowerPoint</vt:lpstr>
      <vt:lpstr>Pape François  -  La joie de l’Évangile</vt:lpstr>
      <vt:lpstr>Pape François  -  La joie de l’Évangile</vt:lpstr>
      <vt:lpstr>Le Directoire général pour la catéchèse</vt:lpstr>
      <vt:lpstr>Le Rituel d’Initiation Chrétienne des Adultes Le RICA</vt:lpstr>
      <vt:lpstr>Le tournant missionnaire des communauté chrétiennes   -   AECQ</vt:lpstr>
      <vt:lpstr> François Moog  Institut catholique de Paris</vt:lpstr>
      <vt:lpstr> Chercher le désir de Dieu   François Moog </vt:lpstr>
      <vt:lpstr>Chercher le désir de Dieu   François Moog   </vt:lpstr>
      <vt:lpstr>Centre Interdisciplinaire de Réflexion chrétienne Université catholique de Lille, France   L’ACCUEIL PASTORAL</vt:lpstr>
      <vt:lpstr>Centre Interdisciplinaire de Réflexion chrétienne Université catholique de Lille, France </vt:lpstr>
      <vt:lpstr>Manuel de survie des paroisses    James Mallon</vt:lpstr>
      <vt:lpstr>Présentation PowerPoint</vt:lpstr>
      <vt:lpstr>La croissance de l’Église - Pierre-Alain Giffard    Outils et réflexions pour dynamiser nos paroisses         </vt:lpstr>
      <vt:lpstr>Présentation PowerPoint</vt:lpstr>
      <vt:lpstr>Présentation PowerPoint</vt:lpstr>
      <vt:lpstr>Présentation PowerPoint</vt:lpstr>
      <vt:lpstr>Présentation PowerPoint</vt:lpstr>
      <vt:lpstr>Présentation PowerPoint</vt:lpstr>
      <vt:lpstr>Présentation PowerPoint</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Anne-Marie Laffage</dc:creator>
  <cp:lastModifiedBy>Anne-Marie Laffage</cp:lastModifiedBy>
  <cp:revision>77</cp:revision>
  <cp:lastPrinted>2017-02-14T16:33:36Z</cp:lastPrinted>
  <dcterms:created xsi:type="dcterms:W3CDTF">2017-02-01T19:16:32Z</dcterms:created>
  <dcterms:modified xsi:type="dcterms:W3CDTF">2017-02-20T16:18:19Z</dcterms:modified>
</cp:coreProperties>
</file>