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2" r:id="rId4"/>
    <p:sldId id="259" r:id="rId5"/>
    <p:sldId id="260" r:id="rId6"/>
    <p:sldId id="269" r:id="rId7"/>
    <p:sldId id="261" r:id="rId8"/>
    <p:sldId id="263" r:id="rId9"/>
    <p:sldId id="267" r:id="rId10"/>
    <p:sldId id="265" r:id="rId11"/>
    <p:sldId id="264" r:id="rId12"/>
    <p:sldId id="266" r:id="rId13"/>
    <p:sldId id="271" r:id="rId14"/>
    <p:sldId id="272" r:id="rId15"/>
    <p:sldId id="268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0" d="100"/>
          <a:sy n="30" d="100"/>
        </p:scale>
        <p:origin x="725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E399A-97FE-446E-87F8-B407C910930C}" type="datetimeFigureOut">
              <a:rPr lang="fr-FR"/>
              <a:t>20/02/2017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0CEB5-881D-4EBF-9B43-D8385F3C8046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0CEB5-881D-4EBF-9B43-D8385F3C8046}" type="slidenum">
              <a:rPr lang="fr-FR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238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0CEB5-881D-4EBF-9B43-D8385F3C8046}" type="slidenum">
              <a:rPr lang="fr-FR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930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0CEB5-881D-4EBF-9B43-D8385F3C8046}" type="slidenum">
              <a:rPr lang="fr-FR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830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0CEB5-881D-4EBF-9B43-D8385F3C8046}" type="slidenum">
              <a:rPr lang="fr-FR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08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0CEB5-881D-4EBF-9B43-D8385F3C8046}" type="slidenum">
              <a:rPr lang="fr-FR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767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0CEB5-881D-4EBF-9B43-D8385F3C8046}" type="slidenum">
              <a:rPr lang="fr-FR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388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err="1"/>
              <a:t>Accueillir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paroisse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  <a:p>
            <a:r>
              <a:rPr lang="fr-FR" sz="2200" dirty="0"/>
              <a:t>On n'a pas une deuxième chance de faire une bonne première impression !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sz="2200" dirty="0"/>
              <a:t>Le secrétariat est la </a:t>
            </a:r>
            <a:r>
              <a:rPr lang="fr-FR" sz="2200" dirty="0" smtClean="0"/>
              <a:t>vitrine </a:t>
            </a:r>
            <a:r>
              <a:rPr lang="fr-FR" sz="2200" dirty="0"/>
              <a:t>de la paroisse</a:t>
            </a:r>
          </a:p>
          <a:p>
            <a:r>
              <a:rPr lang="fr-FR" sz="2200" dirty="0"/>
              <a:t>Le secrétariat est le "QG" de la paroisse</a:t>
            </a:r>
          </a:p>
          <a:p>
            <a:r>
              <a:rPr lang="fr-FR" sz="2200" dirty="0"/>
              <a:t>Accueil en tout temps par toutes les personnes </a:t>
            </a:r>
            <a:r>
              <a:rPr lang="fr-FR" sz="2200" dirty="0" smtClean="0"/>
              <a:t>impliquées en paroisse</a:t>
            </a:r>
            <a:endParaRPr lang="fr-FR" sz="2200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smtClean="0"/>
              <a:t>Langage non-verbal</a:t>
            </a:r>
            <a:br>
              <a:rPr lang="fr-CA" dirty="0" smtClean="0"/>
            </a:br>
            <a:r>
              <a:rPr lang="fr-CA" dirty="0" smtClean="0"/>
              <a:t>«</a:t>
            </a:r>
            <a:r>
              <a:rPr lang="fr-CA" dirty="0"/>
              <a:t> Parler »  sans ouvrir la bouche </a:t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CA" sz="2200" dirty="0" smtClean="0"/>
              <a:t>L’apparence générale</a:t>
            </a:r>
          </a:p>
          <a:p>
            <a:r>
              <a:rPr lang="fr-CA" sz="2200" dirty="0" smtClean="0"/>
              <a:t>La voix</a:t>
            </a:r>
          </a:p>
          <a:p>
            <a:r>
              <a:rPr lang="fr-CA" sz="2200" dirty="0" smtClean="0"/>
              <a:t>Les silences</a:t>
            </a:r>
          </a:p>
          <a:p>
            <a:r>
              <a:rPr lang="fr-CA" sz="2200" dirty="0" smtClean="0"/>
              <a:t>Les expressions faciales</a:t>
            </a:r>
          </a:p>
          <a:p>
            <a:r>
              <a:rPr lang="fr-CA" sz="2200" dirty="0" smtClean="0"/>
              <a:t>La posture</a:t>
            </a:r>
          </a:p>
          <a:p>
            <a:r>
              <a:rPr lang="fr-CA" sz="2200" dirty="0" smtClean="0"/>
              <a:t>La distance entre les interlocuteurs (publique, sociale, personnelle, intime)</a:t>
            </a:r>
            <a:endParaRPr lang="fr-CA" sz="2200" dirty="0"/>
          </a:p>
        </p:txBody>
      </p:sp>
    </p:spTree>
    <p:extLst>
      <p:ext uri="{BB962C8B-B14F-4D97-AF65-F5344CB8AC3E}">
        <p14:creationId xmlns:p14="http://schemas.microsoft.com/office/powerpoint/2010/main" val="3960094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Protocole des 4 C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A" sz="2200" dirty="0" smtClean="0"/>
          </a:p>
          <a:p>
            <a:r>
              <a:rPr lang="fr-CA" sz="2200" dirty="0" smtClean="0"/>
              <a:t>Prendre Contact</a:t>
            </a:r>
          </a:p>
          <a:p>
            <a:r>
              <a:rPr lang="fr-CA" sz="2200" dirty="0" smtClean="0"/>
              <a:t>Prendre en Charge</a:t>
            </a:r>
          </a:p>
          <a:p>
            <a:r>
              <a:rPr lang="fr-CA" sz="2200" dirty="0" smtClean="0"/>
              <a:t>Assurer la Continuité</a:t>
            </a:r>
          </a:p>
          <a:p>
            <a:r>
              <a:rPr lang="fr-CA" sz="2200" dirty="0" smtClean="0"/>
              <a:t>Prendre Congé</a:t>
            </a:r>
            <a:endParaRPr lang="fr-CA" sz="2200" dirty="0"/>
          </a:p>
        </p:txBody>
      </p:sp>
    </p:spTree>
    <p:extLst>
      <p:ext uri="{BB962C8B-B14F-4D97-AF65-F5344CB8AC3E}">
        <p14:creationId xmlns:p14="http://schemas.microsoft.com/office/powerpoint/2010/main" val="4181558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Question 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A" sz="2200" dirty="0" smtClean="0"/>
          </a:p>
          <a:p>
            <a:r>
              <a:rPr lang="fr-CA" sz="2200" dirty="0" smtClean="0"/>
              <a:t>Si le téléphone se met à sonner au moment où une personne entre, qui priorisez-vous ?</a:t>
            </a:r>
          </a:p>
          <a:p>
            <a:r>
              <a:rPr lang="fr-CA" sz="2200" dirty="0" smtClean="0"/>
              <a:t>La personne au téléphone</a:t>
            </a:r>
          </a:p>
          <a:p>
            <a:r>
              <a:rPr lang="fr-CA" sz="2200" dirty="0" smtClean="0"/>
              <a:t>La personne en face de vous</a:t>
            </a:r>
            <a:endParaRPr lang="fr-CA" sz="2200" dirty="0"/>
          </a:p>
        </p:txBody>
      </p:sp>
    </p:spTree>
    <p:extLst>
      <p:ext uri="{BB962C8B-B14F-4D97-AF65-F5344CB8AC3E}">
        <p14:creationId xmlns:p14="http://schemas.microsoft.com/office/powerpoint/2010/main" val="1123457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Pourquoi abandonner les </a:t>
            </a:r>
            <a:br>
              <a:rPr lang="fr-CA" dirty="0" smtClean="0"/>
            </a:br>
            <a:r>
              <a:rPr lang="fr-CA" dirty="0" smtClean="0"/>
              <a:t>formulations négatives 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A" sz="2200" dirty="0" smtClean="0"/>
          </a:p>
          <a:p>
            <a:r>
              <a:rPr lang="fr-CA" sz="2200" dirty="0" smtClean="0"/>
              <a:t>Elles attirent </a:t>
            </a:r>
            <a:r>
              <a:rPr lang="fr-CA" sz="2200" dirty="0"/>
              <a:t>l’attention de votre interlocuteur sur les aspects </a:t>
            </a:r>
            <a:r>
              <a:rPr lang="fr-CA" sz="2200" dirty="0" smtClean="0"/>
              <a:t>négatifs</a:t>
            </a:r>
          </a:p>
          <a:p>
            <a:r>
              <a:rPr lang="fr-CA" sz="2200" dirty="0" smtClean="0"/>
              <a:t>Elles provoquent </a:t>
            </a:r>
            <a:r>
              <a:rPr lang="fr-CA" sz="2200" dirty="0"/>
              <a:t>des images indésirables dans l’esprit de votre </a:t>
            </a:r>
            <a:r>
              <a:rPr lang="fr-CA" sz="2200" dirty="0" smtClean="0"/>
              <a:t>interlocuteur</a:t>
            </a:r>
          </a:p>
          <a:p>
            <a:r>
              <a:rPr lang="fr-CA" sz="2200" dirty="0" smtClean="0"/>
              <a:t>Elles risquent </a:t>
            </a:r>
            <a:r>
              <a:rPr lang="fr-CA" sz="2200" dirty="0"/>
              <a:t>de le mettre sur la </a:t>
            </a:r>
            <a:r>
              <a:rPr lang="fr-CA" sz="2200" dirty="0" smtClean="0"/>
              <a:t>défensive</a:t>
            </a:r>
          </a:p>
          <a:p>
            <a:r>
              <a:rPr lang="fr-CA" sz="2200" dirty="0"/>
              <a:t>Elles vous dévalorisent, et oublient de mentionner tous les efforts que vous avez faits, et que vous pouvez faire </a:t>
            </a:r>
          </a:p>
        </p:txBody>
      </p:sp>
    </p:spTree>
    <p:extLst>
      <p:ext uri="{BB962C8B-B14F-4D97-AF65-F5344CB8AC3E}">
        <p14:creationId xmlns:p14="http://schemas.microsoft.com/office/powerpoint/2010/main" val="3593707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Pourquoi utiliser des </a:t>
            </a:r>
            <a:br>
              <a:rPr lang="fr-CA" dirty="0" smtClean="0"/>
            </a:br>
            <a:r>
              <a:rPr lang="fr-CA" dirty="0" smtClean="0"/>
              <a:t>formulations positives 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CA" sz="2200" dirty="0"/>
              <a:t>Elles vont fixer l’attention de </a:t>
            </a:r>
            <a:r>
              <a:rPr lang="fr-CA" sz="2200" dirty="0" smtClean="0"/>
              <a:t>votre </a:t>
            </a:r>
            <a:r>
              <a:rPr lang="fr-CA" sz="2200" dirty="0"/>
              <a:t>interlocuteur sur </a:t>
            </a:r>
            <a:r>
              <a:rPr lang="fr-CA" sz="2200" dirty="0" smtClean="0"/>
              <a:t>l’aspect </a:t>
            </a:r>
            <a:r>
              <a:rPr lang="fr-CA" sz="2200" dirty="0"/>
              <a:t>positif</a:t>
            </a:r>
            <a:r>
              <a:rPr lang="fr-CA" sz="2200" dirty="0" smtClean="0"/>
              <a:t>.</a:t>
            </a:r>
          </a:p>
          <a:p>
            <a:r>
              <a:rPr lang="fr-CA" sz="2200" dirty="0"/>
              <a:t>Dans le cadre de l’affirmation de soi, une formulation positive permet de fixer l’attention sur l’objectif qu’on vise : </a:t>
            </a:r>
            <a:r>
              <a:rPr lang="fr-CA" sz="2200" i="1" dirty="0"/>
              <a:t>arriver à l’heure </a:t>
            </a:r>
            <a:r>
              <a:rPr lang="fr-CA" sz="2200" dirty="0"/>
              <a:t>par exemple</a:t>
            </a:r>
            <a:r>
              <a:rPr lang="fr-CA" sz="2200" dirty="0" smtClean="0"/>
              <a:t>.</a:t>
            </a:r>
          </a:p>
          <a:p>
            <a:r>
              <a:rPr lang="fr-CA" sz="2200" dirty="0" smtClean="0"/>
              <a:t>C’est </a:t>
            </a:r>
            <a:r>
              <a:rPr lang="fr-CA" sz="2200" dirty="0"/>
              <a:t>donc un moyen de porter notre attention et celle de notre interlocuteur sur la recherche de solution : </a:t>
            </a:r>
            <a:r>
              <a:rPr lang="fr-CA" sz="2200" i="1" dirty="0"/>
              <a:t>comment arriver à l’heure </a:t>
            </a:r>
            <a:r>
              <a:rPr lang="fr-CA" sz="2200" dirty="0" smtClean="0"/>
              <a:t>?</a:t>
            </a:r>
          </a:p>
          <a:p>
            <a:r>
              <a:rPr lang="fr-CA" sz="2200" dirty="0" smtClean="0"/>
              <a:t>Elles vous </a:t>
            </a:r>
            <a:r>
              <a:rPr lang="fr-CA" sz="2200" dirty="0"/>
              <a:t>mettent en valeur vous et votre </a:t>
            </a:r>
            <a:r>
              <a:rPr lang="fr-CA" sz="2200" dirty="0" smtClean="0"/>
              <a:t>travail</a:t>
            </a:r>
          </a:p>
          <a:p>
            <a:r>
              <a:rPr lang="fr-CA" sz="2200" dirty="0" smtClean="0"/>
              <a:t>Elles sont </a:t>
            </a:r>
            <a:r>
              <a:rPr lang="fr-CA" sz="2200" dirty="0"/>
              <a:t>une aide précieuse dans votre chemin vers l’affirmation de soi</a:t>
            </a:r>
          </a:p>
        </p:txBody>
      </p:sp>
    </p:spTree>
    <p:extLst>
      <p:ext uri="{BB962C8B-B14F-4D97-AF65-F5344CB8AC3E}">
        <p14:creationId xmlns:p14="http://schemas.microsoft.com/office/powerpoint/2010/main" val="2041166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Quelques formulations adéquates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A" dirty="0" smtClean="0"/>
          </a:p>
          <a:p>
            <a:r>
              <a:rPr lang="fr-CA" sz="2200" dirty="0" smtClean="0"/>
              <a:t>Utiliser des formulations positives. Ex :  </a:t>
            </a:r>
            <a:r>
              <a:rPr lang="fr-CA" sz="2200" i="1" dirty="0" smtClean="0"/>
              <a:t>il est absent</a:t>
            </a:r>
            <a:r>
              <a:rPr lang="fr-CA" sz="2200" dirty="0" smtClean="0"/>
              <a:t>  au lieu de </a:t>
            </a:r>
            <a:r>
              <a:rPr lang="fr-CA" sz="2200" i="1" dirty="0" smtClean="0"/>
              <a:t>il n’est pas là</a:t>
            </a:r>
            <a:endParaRPr lang="fr-CA" sz="2200" dirty="0" smtClean="0"/>
          </a:p>
          <a:p>
            <a:r>
              <a:rPr lang="fr-CA" sz="2200" dirty="0" smtClean="0"/>
              <a:t>Éviter la formule </a:t>
            </a:r>
            <a:r>
              <a:rPr lang="fr-CA" sz="2200" i="1" dirty="0" smtClean="0"/>
              <a:t>pas de problème</a:t>
            </a:r>
            <a:r>
              <a:rPr lang="fr-CA" sz="2200" dirty="0" smtClean="0"/>
              <a:t> ou </a:t>
            </a:r>
            <a:r>
              <a:rPr lang="fr-CA" sz="2200" i="1" dirty="0" smtClean="0"/>
              <a:t>pas de souci</a:t>
            </a:r>
          </a:p>
          <a:p>
            <a:r>
              <a:rPr lang="fr-CA" sz="2200" i="1" dirty="0" smtClean="0"/>
              <a:t>Je vais me renseigner</a:t>
            </a:r>
            <a:r>
              <a:rPr lang="fr-CA" sz="2200" dirty="0" smtClean="0"/>
              <a:t> au lieu de </a:t>
            </a:r>
            <a:r>
              <a:rPr lang="fr-CA" sz="2200" i="1" dirty="0"/>
              <a:t>J</a:t>
            </a:r>
            <a:r>
              <a:rPr lang="fr-CA" sz="2200" i="1" dirty="0" smtClean="0"/>
              <a:t>e ne sais pas</a:t>
            </a:r>
            <a:r>
              <a:rPr lang="fr-CA" sz="2200" dirty="0" smtClean="0"/>
              <a:t> </a:t>
            </a:r>
          </a:p>
          <a:p>
            <a:r>
              <a:rPr lang="fr-CA" sz="2200" i="1" dirty="0" smtClean="0"/>
              <a:t>Ce que je peux faire, c’est …</a:t>
            </a:r>
            <a:r>
              <a:rPr lang="fr-CA" sz="2200" dirty="0" smtClean="0"/>
              <a:t> au lieu de</a:t>
            </a:r>
            <a:r>
              <a:rPr lang="fr-CA" sz="2200" i="1" dirty="0" smtClean="0"/>
              <a:t> Je ne peux rien y faire</a:t>
            </a:r>
            <a:endParaRPr lang="fr-CA" sz="2200" dirty="0" smtClean="0"/>
          </a:p>
          <a:p>
            <a:r>
              <a:rPr lang="fr-CA" sz="2200" i="1" dirty="0" smtClean="0"/>
              <a:t>La prochaine fois, je propose …</a:t>
            </a:r>
            <a:r>
              <a:rPr lang="fr-CA" sz="2200" dirty="0" smtClean="0"/>
              <a:t> au lieu de </a:t>
            </a:r>
            <a:r>
              <a:rPr lang="fr-CA" sz="2200" i="1" dirty="0" smtClean="0"/>
              <a:t>vous auriez dû</a:t>
            </a:r>
            <a:r>
              <a:rPr lang="fr-CA" sz="2200" dirty="0" smtClean="0"/>
              <a:t> ou </a:t>
            </a:r>
            <a:r>
              <a:rPr lang="fr-CA" sz="2200" i="1" dirty="0" smtClean="0"/>
              <a:t>vous auriez pu</a:t>
            </a:r>
            <a:endParaRPr lang="fr-CA" sz="2200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50046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Quelques formulations adéquates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sz="2200" i="1" dirty="0" smtClean="0"/>
          </a:p>
          <a:p>
            <a:r>
              <a:rPr lang="fr-CA" sz="2200" i="1" dirty="0" smtClean="0"/>
              <a:t>Soyez </a:t>
            </a:r>
            <a:r>
              <a:rPr lang="fr-CA" sz="2200" i="1" dirty="0"/>
              <a:t>rassuré</a:t>
            </a:r>
            <a:r>
              <a:rPr lang="fr-CA" sz="2200" dirty="0"/>
              <a:t> </a:t>
            </a:r>
            <a:r>
              <a:rPr lang="fr-CA" sz="2200" dirty="0" smtClean="0"/>
              <a:t>au </a:t>
            </a:r>
            <a:r>
              <a:rPr lang="fr-CA" sz="2200" dirty="0"/>
              <a:t>lieu de </a:t>
            </a:r>
            <a:r>
              <a:rPr lang="fr-CA" sz="2200" i="1" dirty="0" smtClean="0"/>
              <a:t>Ne </a:t>
            </a:r>
            <a:r>
              <a:rPr lang="fr-CA" sz="2200" i="1" dirty="0"/>
              <a:t>vous inquiétez pas</a:t>
            </a:r>
            <a:r>
              <a:rPr lang="fr-CA" sz="2200" dirty="0"/>
              <a:t> </a:t>
            </a:r>
          </a:p>
          <a:p>
            <a:r>
              <a:rPr lang="fr-CA" sz="2200" i="1" dirty="0" smtClean="0"/>
              <a:t>Comment </a:t>
            </a:r>
            <a:r>
              <a:rPr lang="fr-CA" sz="2200" i="1" dirty="0"/>
              <a:t>puis-je vous aider?</a:t>
            </a:r>
            <a:r>
              <a:rPr lang="fr-CA" sz="2200" dirty="0"/>
              <a:t> </a:t>
            </a:r>
            <a:r>
              <a:rPr lang="fr-CA" sz="2200" dirty="0" smtClean="0"/>
              <a:t>au </a:t>
            </a:r>
            <a:r>
              <a:rPr lang="fr-CA" sz="2200" dirty="0"/>
              <a:t>lieu </a:t>
            </a:r>
            <a:r>
              <a:rPr lang="fr-CA" sz="2200" dirty="0" smtClean="0"/>
              <a:t>de</a:t>
            </a:r>
            <a:r>
              <a:rPr lang="fr-CA" sz="2200" dirty="0"/>
              <a:t> </a:t>
            </a:r>
            <a:r>
              <a:rPr lang="fr-CA" sz="2200" i="1" dirty="0"/>
              <a:t>C’est pourquoi?</a:t>
            </a:r>
            <a:r>
              <a:rPr lang="fr-CA" sz="2200" dirty="0"/>
              <a:t> </a:t>
            </a:r>
            <a:r>
              <a:rPr lang="fr-CA" sz="2200" dirty="0" smtClean="0"/>
              <a:t> </a:t>
            </a:r>
            <a:endParaRPr lang="fr-CA" sz="2200" dirty="0"/>
          </a:p>
          <a:p>
            <a:endParaRPr lang="fr-CA" sz="2200" dirty="0"/>
          </a:p>
          <a:p>
            <a:r>
              <a:rPr lang="fr-CA" sz="2200" dirty="0"/>
              <a:t>Utiliser le mot </a:t>
            </a:r>
            <a:r>
              <a:rPr lang="fr-CA" sz="2200" i="1" dirty="0" smtClean="0"/>
              <a:t>voilà </a:t>
            </a:r>
            <a:r>
              <a:rPr lang="fr-CA" sz="2200" dirty="0"/>
              <a:t>pour aider à clore une conversation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24730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/>
              <a:t>Un Excellent accueil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200" dirty="0" smtClean="0">
              <a:solidFill>
                <a:srgbClr val="000000"/>
              </a:solidFill>
              <a:latin typeface="Gill Sans MT"/>
            </a:endParaRPr>
          </a:p>
          <a:p>
            <a:r>
              <a:rPr lang="fr-FR" sz="2200" dirty="0" smtClean="0">
                <a:solidFill>
                  <a:srgbClr val="000000"/>
                </a:solidFill>
                <a:latin typeface="Gill Sans MT"/>
              </a:rPr>
              <a:t>Comment </a:t>
            </a:r>
            <a:r>
              <a:rPr lang="fr-FR" sz="2200" dirty="0">
                <a:solidFill>
                  <a:srgbClr val="000000"/>
                </a:solidFill>
                <a:latin typeface="Gill Sans MT"/>
              </a:rPr>
              <a:t>qualifier un excellent accueil </a:t>
            </a:r>
            <a:r>
              <a:rPr lang="fr-FR" sz="2200" dirty="0" smtClean="0">
                <a:solidFill>
                  <a:srgbClr val="000000"/>
                </a:solidFill>
                <a:latin typeface="Gill Sans MT"/>
              </a:rPr>
              <a:t>?</a:t>
            </a:r>
          </a:p>
          <a:p>
            <a:r>
              <a:rPr lang="fr-FR" sz="2200" dirty="0" smtClean="0">
                <a:solidFill>
                  <a:srgbClr val="000000"/>
                </a:solidFill>
                <a:latin typeface="Gill Sans MT"/>
              </a:rPr>
              <a:t>On ne vise pas la perfection mais l’excellence !</a:t>
            </a:r>
          </a:p>
          <a:p>
            <a:endParaRPr lang="fr-FR" sz="2200" dirty="0">
              <a:solidFill>
                <a:srgbClr val="000000"/>
              </a:solidFill>
              <a:latin typeface="Gill Sans MT"/>
            </a:endParaRPr>
          </a:p>
          <a:p>
            <a:endParaRPr lang="fr-FR" sz="2200" dirty="0">
              <a:solidFill>
                <a:srgbClr val="000000"/>
              </a:solidFill>
              <a:latin typeface="Gill Sans MT"/>
            </a:endParaRPr>
          </a:p>
          <a:p>
            <a:r>
              <a:rPr lang="fr-FR" sz="2200" dirty="0">
                <a:solidFill>
                  <a:srgbClr val="000000"/>
                </a:solidFill>
                <a:latin typeface="Gill Sans MT"/>
              </a:rPr>
              <a:t>La parole est à vous !</a:t>
            </a:r>
          </a:p>
        </p:txBody>
      </p:sp>
    </p:spTree>
    <p:extLst>
      <p:ext uri="{BB962C8B-B14F-4D97-AF65-F5344CB8AC3E}">
        <p14:creationId xmlns:p14="http://schemas.microsoft.com/office/powerpoint/2010/main" val="245271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>
                <a:solidFill>
                  <a:srgbClr val="000000"/>
                </a:solidFill>
                <a:latin typeface="Gill Sans MT"/>
              </a:rPr>
              <a:t>Critères physiques des secrétariats et autres lieux d'accueil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200" dirty="0" smtClean="0"/>
          </a:p>
          <a:p>
            <a:r>
              <a:rPr lang="fr-FR" sz="2200" dirty="0" smtClean="0"/>
              <a:t>Signalétique</a:t>
            </a:r>
            <a:endParaRPr lang="fr-FR" sz="2200" dirty="0"/>
          </a:p>
          <a:p>
            <a:r>
              <a:rPr lang="fr-FR" sz="2200" dirty="0"/>
              <a:t>Localisation</a:t>
            </a:r>
          </a:p>
          <a:p>
            <a:r>
              <a:rPr lang="fr-FR" sz="2200" dirty="0"/>
              <a:t>Lieu agréable, lumineux, propice à l'accueil</a:t>
            </a:r>
          </a:p>
          <a:p>
            <a:r>
              <a:rPr lang="fr-FR" sz="2200" dirty="0"/>
              <a:t>Lieu propre, décoré et dépersonnalisé</a:t>
            </a:r>
          </a:p>
          <a:p>
            <a:r>
              <a:rPr lang="fr-FR" sz="2200" dirty="0"/>
              <a:t>Afficher les heures d'ouverture</a:t>
            </a:r>
          </a:p>
          <a:p>
            <a:pPr marL="0" indent="0">
              <a:buNone/>
            </a:pPr>
            <a:endParaRPr lang="fr-FR" sz="2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10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/>
              <a:t>Les appels téléphoniques</a:t>
            </a:r>
            <a:endParaRPr lang="fr-FR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200" dirty="0">
              <a:solidFill>
                <a:srgbClr val="000000"/>
              </a:solidFill>
              <a:latin typeface="Gill Sans MT"/>
            </a:endParaRPr>
          </a:p>
          <a:p>
            <a:r>
              <a:rPr lang="fr-FR" sz="2200" dirty="0">
                <a:solidFill>
                  <a:srgbClr val="000000"/>
                </a:solidFill>
                <a:latin typeface="Gill Sans MT"/>
              </a:rPr>
              <a:t>Le message d'accueil </a:t>
            </a:r>
            <a:endParaRPr lang="fr-FR" sz="2200" dirty="0">
              <a:latin typeface="Gill Sans MT"/>
            </a:endParaRPr>
          </a:p>
          <a:p>
            <a:r>
              <a:rPr lang="fr-FR" sz="2200" dirty="0">
                <a:latin typeface="Gill Sans MT"/>
              </a:rPr>
              <a:t>Délai de retour </a:t>
            </a:r>
            <a:r>
              <a:rPr lang="fr-FR" sz="2200" dirty="0" smtClean="0">
                <a:latin typeface="Gill Sans MT"/>
              </a:rPr>
              <a:t>des </a:t>
            </a:r>
            <a:r>
              <a:rPr lang="fr-FR" sz="2200" dirty="0">
                <a:latin typeface="Gill Sans MT"/>
              </a:rPr>
              <a:t>appels</a:t>
            </a:r>
          </a:p>
          <a:p>
            <a:r>
              <a:rPr lang="fr-FR" sz="2200" dirty="0">
                <a:solidFill>
                  <a:srgbClr val="000000"/>
                </a:solidFill>
                <a:latin typeface="Gill Sans MT"/>
              </a:rPr>
              <a:t>Message sur la boite vocale en cas d'absence ou d'impossibilité de réponse immédiate ou encore pour donner des informations de base </a:t>
            </a:r>
            <a:r>
              <a:rPr lang="fr-FR" sz="2200" dirty="0" smtClean="0">
                <a:solidFill>
                  <a:srgbClr val="000000"/>
                </a:solidFill>
                <a:latin typeface="Gill Sans MT"/>
              </a:rPr>
              <a:t>(ex : horaire des messes)</a:t>
            </a:r>
            <a:endParaRPr lang="fr-FR" sz="2200" dirty="0">
              <a:solidFill>
                <a:srgbClr val="000000"/>
              </a:solidFill>
              <a:latin typeface="Gill Sans MT"/>
            </a:endParaRPr>
          </a:p>
          <a:p>
            <a:r>
              <a:rPr lang="fr-FR" sz="2200" dirty="0">
                <a:solidFill>
                  <a:srgbClr val="000000"/>
                </a:solidFill>
                <a:latin typeface="Gill Sans MT"/>
              </a:rPr>
              <a:t>Sourire au téléphone, cela s'entend !</a:t>
            </a:r>
          </a:p>
        </p:txBody>
      </p:sp>
    </p:spTree>
    <p:extLst>
      <p:ext uri="{BB962C8B-B14F-4D97-AF65-F5344CB8AC3E}">
        <p14:creationId xmlns:p14="http://schemas.microsoft.com/office/powerpoint/2010/main" val="32735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/>
              <a:t>Les courriels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sz="2200" dirty="0"/>
              <a:t>Des courriels écrits sans fautes d'orthographes …</a:t>
            </a:r>
            <a:endParaRPr lang="fr-FR" sz="2200" dirty="0">
              <a:solidFill>
                <a:srgbClr val="000000"/>
              </a:solidFill>
              <a:latin typeface="Gill Sans MT"/>
            </a:endParaRPr>
          </a:p>
          <a:p>
            <a:r>
              <a:rPr lang="fr-FR" sz="2200" dirty="0">
                <a:solidFill>
                  <a:srgbClr val="000000"/>
                </a:solidFill>
                <a:latin typeface="Gill Sans MT"/>
              </a:rPr>
              <a:t>Les délais de réponse aux courriels reçus</a:t>
            </a:r>
          </a:p>
          <a:p>
            <a:r>
              <a:rPr lang="fr-FR" sz="2200" dirty="0">
                <a:solidFill>
                  <a:srgbClr val="000000"/>
                </a:solidFill>
                <a:latin typeface="Gill Sans MT"/>
              </a:rPr>
              <a:t>Les accusés de réception automatiques</a:t>
            </a:r>
          </a:p>
        </p:txBody>
      </p:sp>
    </p:spTree>
    <p:extLst>
      <p:ext uri="{BB962C8B-B14F-4D97-AF65-F5344CB8AC3E}">
        <p14:creationId xmlns:p14="http://schemas.microsoft.com/office/powerpoint/2010/main" val="328198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Quelques conseils pour Les courriels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Soyez </a:t>
            </a:r>
            <a:r>
              <a:rPr lang="fr-CA" dirty="0"/>
              <a:t>précis. </a:t>
            </a:r>
            <a:r>
              <a:rPr lang="fr-CA" dirty="0" smtClean="0"/>
              <a:t>Ex </a:t>
            </a:r>
            <a:r>
              <a:rPr lang="fr-CA" dirty="0"/>
              <a:t>: </a:t>
            </a:r>
            <a:r>
              <a:rPr lang="fr-CA" i="1" strike="sngStrike" dirty="0"/>
              <a:t>Nous vous serions reconnaissants de répondre le plus rapidement possible</a:t>
            </a:r>
            <a:r>
              <a:rPr lang="fr-CA" i="1" dirty="0"/>
              <a:t>. Veuillez nous répondre avant le 15 février</a:t>
            </a:r>
          </a:p>
          <a:p>
            <a:r>
              <a:rPr lang="fr-CA" dirty="0" smtClean="0"/>
              <a:t>Évitez les phrases inutiles. Ex </a:t>
            </a:r>
            <a:r>
              <a:rPr lang="fr-CA" i="1" dirty="0" smtClean="0"/>
              <a:t>: bonne réception</a:t>
            </a:r>
          </a:p>
          <a:p>
            <a:r>
              <a:rPr lang="fr-CA" dirty="0" smtClean="0"/>
              <a:t>Évitez les formules négatives . Ex : </a:t>
            </a:r>
            <a:r>
              <a:rPr lang="fr-CA" i="1" strike="sngStrike" dirty="0" smtClean="0"/>
              <a:t>N’hésitez pas à nous contacter. </a:t>
            </a:r>
            <a:r>
              <a:rPr lang="fr-CA" i="1" dirty="0" smtClean="0"/>
              <a:t>Nous vous invitons à nous contacter</a:t>
            </a:r>
          </a:p>
          <a:p>
            <a:r>
              <a:rPr lang="fr-CA" dirty="0" smtClean="0"/>
              <a:t>Évitez les abréviations. Ex : </a:t>
            </a:r>
            <a:r>
              <a:rPr lang="fr-CA" i="1" strike="sngStrike" dirty="0" smtClean="0"/>
              <a:t>SLT. </a:t>
            </a:r>
            <a:r>
              <a:rPr lang="fr-CA" i="1" dirty="0" smtClean="0"/>
              <a:t>Salut</a:t>
            </a:r>
          </a:p>
          <a:p>
            <a:r>
              <a:rPr lang="fr-CA" dirty="0" smtClean="0"/>
              <a:t>Soyez sobre pour votre signature (avec votre titre et vos coordonnées)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2082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/>
              <a:t>LE site Internet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>
              <a:solidFill>
                <a:srgbClr val="000000"/>
              </a:solidFill>
              <a:latin typeface="Gill Sans MT"/>
            </a:endParaRPr>
          </a:p>
          <a:p>
            <a:endParaRPr lang="fr-FR" sz="2200" dirty="0">
              <a:solidFill>
                <a:srgbClr val="000000"/>
              </a:solidFill>
              <a:latin typeface="Gill Sans MT"/>
            </a:endParaRPr>
          </a:p>
          <a:p>
            <a:r>
              <a:rPr lang="fr-FR" sz="2200" dirty="0">
                <a:solidFill>
                  <a:srgbClr val="000000"/>
                </a:solidFill>
                <a:latin typeface="Gill Sans MT"/>
              </a:rPr>
              <a:t>Site Internet réactualisé régulièrement</a:t>
            </a:r>
            <a:endParaRPr lang="fr-FR" sz="2200" dirty="0">
              <a:latin typeface="Gill Sans MT"/>
            </a:endParaRPr>
          </a:p>
          <a:p>
            <a:r>
              <a:rPr lang="fr-FR" sz="2200" dirty="0">
                <a:solidFill>
                  <a:srgbClr val="000000"/>
                </a:solidFill>
                <a:latin typeface="Gill Sans MT"/>
              </a:rPr>
              <a:t>Photos et coordonnées des personnes à contacter</a:t>
            </a:r>
            <a:endParaRPr lang="fr-FR" sz="2200" dirty="0">
              <a:latin typeface="Gill Sans MT"/>
            </a:endParaRPr>
          </a:p>
          <a:p>
            <a:r>
              <a:rPr lang="fr-FR" sz="2200" dirty="0">
                <a:solidFill>
                  <a:srgbClr val="000000"/>
                </a:solidFill>
                <a:latin typeface="Gill Sans MT"/>
              </a:rPr>
              <a:t>Vérification de l'efficacité des liens du site</a:t>
            </a:r>
          </a:p>
        </p:txBody>
      </p:sp>
    </p:spTree>
    <p:extLst>
      <p:ext uri="{BB962C8B-B14F-4D97-AF65-F5344CB8AC3E}">
        <p14:creationId xmlns:p14="http://schemas.microsoft.com/office/powerpoint/2010/main" val="104181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Techniques d’accueil en face à face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200" dirty="0" smtClean="0"/>
              <a:t>Se lever pour accueillir la personne</a:t>
            </a:r>
          </a:p>
          <a:p>
            <a:r>
              <a:rPr lang="fr-CA" sz="2200" dirty="0" smtClean="0"/>
              <a:t>Établir et garder un contact visuel</a:t>
            </a:r>
          </a:p>
          <a:p>
            <a:r>
              <a:rPr lang="fr-CA" sz="2200" dirty="0" smtClean="0"/>
              <a:t>Avoir une tenue soignée</a:t>
            </a:r>
          </a:p>
          <a:p>
            <a:r>
              <a:rPr lang="fr-CA" sz="2200" dirty="0" smtClean="0"/>
              <a:t>Mener la conversation</a:t>
            </a:r>
          </a:p>
          <a:p>
            <a:r>
              <a:rPr lang="fr-CA" sz="2200" dirty="0" smtClean="0"/>
              <a:t>Valoriser l’interlocuteur</a:t>
            </a:r>
          </a:p>
          <a:p>
            <a:r>
              <a:rPr lang="fr-CA" sz="2200" dirty="0" smtClean="0"/>
              <a:t>Savoir qui fait quoi, où et quand</a:t>
            </a:r>
            <a:endParaRPr lang="fr-CA" sz="2200" dirty="0"/>
          </a:p>
        </p:txBody>
      </p:sp>
    </p:spTree>
    <p:extLst>
      <p:ext uri="{BB962C8B-B14F-4D97-AF65-F5344CB8AC3E}">
        <p14:creationId xmlns:p14="http://schemas.microsoft.com/office/powerpoint/2010/main" val="1178791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composantes de la communication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200" dirty="0" smtClean="0"/>
              <a:t>Émetteur</a:t>
            </a:r>
          </a:p>
          <a:p>
            <a:r>
              <a:rPr lang="fr-CA" sz="2200" dirty="0" smtClean="0"/>
              <a:t>Récepteur</a:t>
            </a:r>
          </a:p>
          <a:p>
            <a:r>
              <a:rPr lang="fr-CA" sz="2200" dirty="0" smtClean="0"/>
              <a:t>Message</a:t>
            </a:r>
          </a:p>
          <a:p>
            <a:r>
              <a:rPr lang="fr-CA" sz="2200" dirty="0" smtClean="0"/>
              <a:t>Canal</a:t>
            </a:r>
          </a:p>
          <a:p>
            <a:r>
              <a:rPr lang="fr-CA" sz="2200" dirty="0" smtClean="0"/>
              <a:t>Code</a:t>
            </a:r>
          </a:p>
          <a:p>
            <a:r>
              <a:rPr lang="fr-CA" sz="2200" dirty="0" smtClean="0"/>
              <a:t>Rétroaction</a:t>
            </a:r>
            <a:endParaRPr lang="fr-CA" sz="2200" dirty="0"/>
          </a:p>
        </p:txBody>
      </p:sp>
    </p:spTree>
    <p:extLst>
      <p:ext uri="{BB962C8B-B14F-4D97-AF65-F5344CB8AC3E}">
        <p14:creationId xmlns:p14="http://schemas.microsoft.com/office/powerpoint/2010/main" val="142463425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498</Words>
  <Application>Microsoft Office PowerPoint</Application>
  <PresentationFormat>Grand écran</PresentationFormat>
  <Paragraphs>109</Paragraphs>
  <Slides>16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Gill Sans MT</vt:lpstr>
      <vt:lpstr>Gallery</vt:lpstr>
      <vt:lpstr>Accueillir en paroisse</vt:lpstr>
      <vt:lpstr>Un Excellent accueil ?</vt:lpstr>
      <vt:lpstr>Critères physiques des secrétariats et autres lieux d'accueil</vt:lpstr>
      <vt:lpstr>Les appels téléphoniques</vt:lpstr>
      <vt:lpstr>Les courriels</vt:lpstr>
      <vt:lpstr>Quelques conseils pour Les courriels</vt:lpstr>
      <vt:lpstr>LE site Internet </vt:lpstr>
      <vt:lpstr>Techniques d’accueil en face à face</vt:lpstr>
      <vt:lpstr>Les composantes de la communication</vt:lpstr>
      <vt:lpstr>Langage non-verbal « Parler »  sans ouvrir la bouche  </vt:lpstr>
      <vt:lpstr>Protocole des 4 C</vt:lpstr>
      <vt:lpstr>Question …</vt:lpstr>
      <vt:lpstr>Pourquoi abandonner les  formulations négatives ?</vt:lpstr>
      <vt:lpstr>Pourquoi utiliser des  formulations positives ?</vt:lpstr>
      <vt:lpstr>Quelques formulations adéquates</vt:lpstr>
      <vt:lpstr>Quelques formulations adéquates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Accueillir en paroisse</dc:title>
  <dc:creator>Guitard Laflamme Anne Séverine</dc:creator>
  <cp:lastModifiedBy>Utilisateur</cp:lastModifiedBy>
  <cp:revision>13</cp:revision>
  <dcterms:modified xsi:type="dcterms:W3CDTF">2017-02-20T16:21:40Z</dcterms:modified>
</cp:coreProperties>
</file>